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6" r:id="rId5"/>
    <p:sldMasterId id="2147483696" r:id="rId6"/>
    <p:sldMasterId id="2147483672" r:id="rId7"/>
    <p:sldMasterId id="2147483684" r:id="rId8"/>
    <p:sldMasterId id="2147483732" r:id="rId9"/>
    <p:sldMasterId id="2147483720" r:id="rId10"/>
    <p:sldMasterId id="2147483708" r:id="rId11"/>
    <p:sldMasterId id="2147483744" r:id="rId12"/>
  </p:sldMasterIdLst>
  <p:notesMasterIdLst>
    <p:notesMasterId r:id="rId39"/>
  </p:notesMasterIdLst>
  <p:sldIdLst>
    <p:sldId id="256" r:id="rId13"/>
    <p:sldId id="278" r:id="rId14"/>
    <p:sldId id="283" r:id="rId15"/>
    <p:sldId id="281" r:id="rId16"/>
    <p:sldId id="299" r:id="rId17"/>
    <p:sldId id="282" r:id="rId18"/>
    <p:sldId id="285" r:id="rId19"/>
    <p:sldId id="305" r:id="rId20"/>
    <p:sldId id="284" r:id="rId21"/>
    <p:sldId id="301" r:id="rId22"/>
    <p:sldId id="303" r:id="rId23"/>
    <p:sldId id="287" r:id="rId24"/>
    <p:sldId id="288" r:id="rId25"/>
    <p:sldId id="304" r:id="rId26"/>
    <p:sldId id="279" r:id="rId27"/>
    <p:sldId id="293" r:id="rId28"/>
    <p:sldId id="290" r:id="rId29"/>
    <p:sldId id="291" r:id="rId30"/>
    <p:sldId id="294" r:id="rId31"/>
    <p:sldId id="295" r:id="rId32"/>
    <p:sldId id="296" r:id="rId33"/>
    <p:sldId id="297" r:id="rId34"/>
    <p:sldId id="286" r:id="rId35"/>
    <p:sldId id="298" r:id="rId36"/>
    <p:sldId id="272"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ould" initials="MG" lastIdx="2" clrIdx="0">
    <p:extLst>
      <p:ext uri="{19B8F6BF-5375-455C-9EA6-DF929625EA0E}">
        <p15:presenceInfo xmlns:p15="http://schemas.microsoft.com/office/powerpoint/2012/main" userId="S::Michael.Gould@IowaEDA.com::253fd02e-e0e8-4065-a860-28f625f70f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34FED-B886-4AE8-94F1-857D20EC7809}" v="27" dt="2020-07-15T19:43:03.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97" d="100"/>
          <a:sy n="97" d="100"/>
        </p:scale>
        <p:origin x="68" y="5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microsoft.com/office/2015/10/relationships/revisionInfo" Target="revisionInfo.xml"/><Relationship Id="rId20" Type="http://schemas.openxmlformats.org/officeDocument/2006/relationships/slide" Target="slides/slide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Gould" userId="253fd02e-e0e8-4065-a860-28f625f70fc2" providerId="ADAL" clId="{D6034FED-B886-4AE8-94F1-857D20EC7809}"/>
    <pc:docChg chg="undo redo custSel addSld delSld modSld sldOrd addSection delSection">
      <pc:chgData name="Michael Gould" userId="253fd02e-e0e8-4065-a860-28f625f70fc2" providerId="ADAL" clId="{D6034FED-B886-4AE8-94F1-857D20EC7809}" dt="2020-08-18T13:15:37.787" v="2495" actId="14100"/>
      <pc:docMkLst>
        <pc:docMk/>
      </pc:docMkLst>
      <pc:sldChg chg="modSp mod">
        <pc:chgData name="Michael Gould" userId="253fd02e-e0e8-4065-a860-28f625f70fc2" providerId="ADAL" clId="{D6034FED-B886-4AE8-94F1-857D20EC7809}" dt="2020-07-04T14:24:26.116" v="48" actId="1076"/>
        <pc:sldMkLst>
          <pc:docMk/>
          <pc:sldMk cId="364497553" sldId="256"/>
        </pc:sldMkLst>
        <pc:picChg chg="mod">
          <ac:chgData name="Michael Gould" userId="253fd02e-e0e8-4065-a860-28f625f70fc2" providerId="ADAL" clId="{D6034FED-B886-4AE8-94F1-857D20EC7809}" dt="2020-07-04T14:24:26.116" v="48" actId="1076"/>
          <ac:picMkLst>
            <pc:docMk/>
            <pc:sldMk cId="364497553" sldId="256"/>
            <ac:picMk id="15" creationId="{E1264BD7-3B01-4608-997D-55B064645463}"/>
          </ac:picMkLst>
        </pc:picChg>
      </pc:sldChg>
      <pc:sldChg chg="modSp mod">
        <pc:chgData name="Michael Gould" userId="253fd02e-e0e8-4065-a860-28f625f70fc2" providerId="ADAL" clId="{D6034FED-B886-4AE8-94F1-857D20EC7809}" dt="2020-07-06T15:36:02.984" v="155" actId="20577"/>
        <pc:sldMkLst>
          <pc:docMk/>
          <pc:sldMk cId="2587116643" sldId="272"/>
        </pc:sldMkLst>
        <pc:spChg chg="mod">
          <ac:chgData name="Michael Gould" userId="253fd02e-e0e8-4065-a860-28f625f70fc2" providerId="ADAL" clId="{D6034FED-B886-4AE8-94F1-857D20EC7809}" dt="2020-07-06T15:36:02.984" v="155" actId="20577"/>
          <ac:spMkLst>
            <pc:docMk/>
            <pc:sldMk cId="2587116643" sldId="272"/>
            <ac:spMk id="2" creationId="{00000000-0000-0000-0000-000000000000}"/>
          </ac:spMkLst>
        </pc:spChg>
        <pc:spChg chg="mod">
          <ac:chgData name="Michael Gould" userId="253fd02e-e0e8-4065-a860-28f625f70fc2" providerId="ADAL" clId="{D6034FED-B886-4AE8-94F1-857D20EC7809}" dt="2020-07-06T15:35:54.774" v="154" actId="255"/>
          <ac:spMkLst>
            <pc:docMk/>
            <pc:sldMk cId="2587116643" sldId="272"/>
            <ac:spMk id="3" creationId="{00000000-0000-0000-0000-000000000000}"/>
          </ac:spMkLst>
        </pc:spChg>
      </pc:sldChg>
      <pc:sldChg chg="addSp modSp mod">
        <pc:chgData name="Michael Gould" userId="253fd02e-e0e8-4065-a860-28f625f70fc2" providerId="ADAL" clId="{D6034FED-B886-4AE8-94F1-857D20EC7809}" dt="2020-07-07T14:42:50.103" v="199" actId="255"/>
        <pc:sldMkLst>
          <pc:docMk/>
          <pc:sldMk cId="3518069650" sldId="278"/>
        </pc:sldMkLst>
        <pc:spChg chg="add mod">
          <ac:chgData name="Michael Gould" userId="253fd02e-e0e8-4065-a860-28f625f70fc2" providerId="ADAL" clId="{D6034FED-B886-4AE8-94F1-857D20EC7809}" dt="2020-07-07T14:42:50.103" v="199" actId="255"/>
          <ac:spMkLst>
            <pc:docMk/>
            <pc:sldMk cId="3518069650" sldId="278"/>
            <ac:spMk id="5" creationId="{FC5965A8-6832-4787-806F-A6E31AFE4938}"/>
          </ac:spMkLst>
        </pc:spChg>
      </pc:sldChg>
      <pc:sldChg chg="modSp mod">
        <pc:chgData name="Michael Gould" userId="253fd02e-e0e8-4065-a860-28f625f70fc2" providerId="ADAL" clId="{D6034FED-B886-4AE8-94F1-857D20EC7809}" dt="2020-07-06T15:13:44.807" v="69" actId="27636"/>
        <pc:sldMkLst>
          <pc:docMk/>
          <pc:sldMk cId="103285277" sldId="279"/>
        </pc:sldMkLst>
        <pc:spChg chg="mod">
          <ac:chgData name="Michael Gould" userId="253fd02e-e0e8-4065-a860-28f625f70fc2" providerId="ADAL" clId="{D6034FED-B886-4AE8-94F1-857D20EC7809}" dt="2020-07-06T15:13:44.807" v="69" actId="27636"/>
          <ac:spMkLst>
            <pc:docMk/>
            <pc:sldMk cId="103285277" sldId="279"/>
            <ac:spMk id="4" creationId="{DD31C04A-C6B2-4948-9074-885215B826C2}"/>
          </ac:spMkLst>
        </pc:spChg>
      </pc:sldChg>
      <pc:sldChg chg="modSp mod">
        <pc:chgData name="Michael Gould" userId="253fd02e-e0e8-4065-a860-28f625f70fc2" providerId="ADAL" clId="{D6034FED-B886-4AE8-94F1-857D20EC7809}" dt="2020-08-18T13:15:37.787" v="2495" actId="14100"/>
        <pc:sldMkLst>
          <pc:docMk/>
          <pc:sldMk cId="432740669" sldId="281"/>
        </pc:sldMkLst>
        <pc:spChg chg="mod">
          <ac:chgData name="Michael Gould" userId="253fd02e-e0e8-4065-a860-28f625f70fc2" providerId="ADAL" clId="{D6034FED-B886-4AE8-94F1-857D20EC7809}" dt="2020-08-18T13:15:37.787" v="2495" actId="14100"/>
          <ac:spMkLst>
            <pc:docMk/>
            <pc:sldMk cId="432740669" sldId="281"/>
            <ac:spMk id="3" creationId="{6D266A0A-B4E9-4349-B6C2-4DEDD2A2AA09}"/>
          </ac:spMkLst>
        </pc:spChg>
      </pc:sldChg>
      <pc:sldChg chg="addSp delSp modSp mod ord">
        <pc:chgData name="Michael Gould" userId="253fd02e-e0e8-4065-a860-28f625f70fc2" providerId="ADAL" clId="{D6034FED-B886-4AE8-94F1-857D20EC7809}" dt="2020-08-12T19:36:26.019" v="2300" actId="14100"/>
        <pc:sldMkLst>
          <pc:docMk/>
          <pc:sldMk cId="2369413602" sldId="283"/>
        </pc:sldMkLst>
        <pc:spChg chg="mod">
          <ac:chgData name="Michael Gould" userId="253fd02e-e0e8-4065-a860-28f625f70fc2" providerId="ADAL" clId="{D6034FED-B886-4AE8-94F1-857D20EC7809}" dt="2020-07-06T15:26:22.529" v="129" actId="2711"/>
          <ac:spMkLst>
            <pc:docMk/>
            <pc:sldMk cId="2369413602" sldId="283"/>
            <ac:spMk id="2" creationId="{C6DEAD5A-A53B-40CB-885B-085882D806E4}"/>
          </ac:spMkLst>
        </pc:spChg>
        <pc:spChg chg="mod">
          <ac:chgData name="Michael Gould" userId="253fd02e-e0e8-4065-a860-28f625f70fc2" providerId="ADAL" clId="{D6034FED-B886-4AE8-94F1-857D20EC7809}" dt="2020-08-12T19:36:26.019" v="2300" actId="14100"/>
          <ac:spMkLst>
            <pc:docMk/>
            <pc:sldMk cId="2369413602" sldId="283"/>
            <ac:spMk id="5" creationId="{9020C3C1-3F1A-4A09-BA5D-CE62DB272971}"/>
          </ac:spMkLst>
        </pc:spChg>
        <pc:graphicFrameChg chg="add del modGraphic">
          <ac:chgData name="Michael Gould" userId="253fd02e-e0e8-4065-a860-28f625f70fc2" providerId="ADAL" clId="{D6034FED-B886-4AE8-94F1-857D20EC7809}" dt="2020-07-10T18:44:11.950" v="862" actId="27309"/>
          <ac:graphicFrameMkLst>
            <pc:docMk/>
            <pc:sldMk cId="2369413602" sldId="283"/>
            <ac:graphicFrameMk id="4" creationId="{0CCD3069-8E2D-463D-A388-B31A262A5CE8}"/>
          </ac:graphicFrameMkLst>
        </pc:graphicFrameChg>
      </pc:sldChg>
      <pc:sldChg chg="modSp mod ord">
        <pc:chgData name="Michael Gould" userId="253fd02e-e0e8-4065-a860-28f625f70fc2" providerId="ADAL" clId="{D6034FED-B886-4AE8-94F1-857D20EC7809}" dt="2020-07-06T15:42:23.017" v="164" actId="113"/>
        <pc:sldMkLst>
          <pc:docMk/>
          <pc:sldMk cId="3325816574" sldId="284"/>
        </pc:sldMkLst>
        <pc:spChg chg="mod">
          <ac:chgData name="Michael Gould" userId="253fd02e-e0e8-4065-a860-28f625f70fc2" providerId="ADAL" clId="{D6034FED-B886-4AE8-94F1-857D20EC7809}" dt="2020-07-06T15:30:16.415" v="142" actId="255"/>
          <ac:spMkLst>
            <pc:docMk/>
            <pc:sldMk cId="3325816574" sldId="284"/>
            <ac:spMk id="2" creationId="{32EABBDE-0069-490F-92F3-6C852ED27DFF}"/>
          </ac:spMkLst>
        </pc:spChg>
        <pc:spChg chg="mod">
          <ac:chgData name="Michael Gould" userId="253fd02e-e0e8-4065-a860-28f625f70fc2" providerId="ADAL" clId="{D6034FED-B886-4AE8-94F1-857D20EC7809}" dt="2020-07-06T15:42:23.017" v="164" actId="113"/>
          <ac:spMkLst>
            <pc:docMk/>
            <pc:sldMk cId="3325816574" sldId="284"/>
            <ac:spMk id="5" creationId="{68EA670B-1A20-4D07-B578-F41539B7CC93}"/>
          </ac:spMkLst>
        </pc:spChg>
      </pc:sldChg>
      <pc:sldChg chg="modSp mod">
        <pc:chgData name="Michael Gould" userId="253fd02e-e0e8-4065-a860-28f625f70fc2" providerId="ADAL" clId="{D6034FED-B886-4AE8-94F1-857D20EC7809}" dt="2020-07-06T15:29:40.793" v="139" actId="113"/>
        <pc:sldMkLst>
          <pc:docMk/>
          <pc:sldMk cId="1445622212" sldId="285"/>
        </pc:sldMkLst>
        <pc:spChg chg="mod">
          <ac:chgData name="Michael Gould" userId="253fd02e-e0e8-4065-a860-28f625f70fc2" providerId="ADAL" clId="{D6034FED-B886-4AE8-94F1-857D20EC7809}" dt="2020-07-06T15:29:40.793" v="139" actId="113"/>
          <ac:spMkLst>
            <pc:docMk/>
            <pc:sldMk cId="1445622212" sldId="285"/>
            <ac:spMk id="5" creationId="{319FDBB2-534A-444A-BBF8-D4CFB2E07A78}"/>
          </ac:spMkLst>
        </pc:spChg>
      </pc:sldChg>
      <pc:sldChg chg="modSp mod">
        <pc:chgData name="Michael Gould" userId="253fd02e-e0e8-4065-a860-28f625f70fc2" providerId="ADAL" clId="{D6034FED-B886-4AE8-94F1-857D20EC7809}" dt="2020-07-15T14:19:48.460" v="1567" actId="20577"/>
        <pc:sldMkLst>
          <pc:docMk/>
          <pc:sldMk cId="939719109" sldId="286"/>
        </pc:sldMkLst>
        <pc:spChg chg="mod">
          <ac:chgData name="Michael Gould" userId="253fd02e-e0e8-4065-a860-28f625f70fc2" providerId="ADAL" clId="{D6034FED-B886-4AE8-94F1-857D20EC7809}" dt="2020-07-15T13:07:58.488" v="1134" actId="20577"/>
          <ac:spMkLst>
            <pc:docMk/>
            <pc:sldMk cId="939719109" sldId="286"/>
            <ac:spMk id="2" creationId="{32EABBDE-0069-490F-92F3-6C852ED27DFF}"/>
          </ac:spMkLst>
        </pc:spChg>
        <pc:spChg chg="mod">
          <ac:chgData name="Michael Gould" userId="253fd02e-e0e8-4065-a860-28f625f70fc2" providerId="ADAL" clId="{D6034FED-B886-4AE8-94F1-857D20EC7809}" dt="2020-07-15T14:19:48.460" v="1567" actId="20577"/>
          <ac:spMkLst>
            <pc:docMk/>
            <pc:sldMk cId="939719109" sldId="286"/>
            <ac:spMk id="3" creationId="{9BF638CB-6320-4B69-BC49-630D8F35C9F5}"/>
          </ac:spMkLst>
        </pc:spChg>
      </pc:sldChg>
      <pc:sldChg chg="modSp mod">
        <pc:chgData name="Michael Gould" userId="253fd02e-e0e8-4065-a860-28f625f70fc2" providerId="ADAL" clId="{D6034FED-B886-4AE8-94F1-857D20EC7809}" dt="2020-07-06T15:33:06.766" v="146" actId="255"/>
        <pc:sldMkLst>
          <pc:docMk/>
          <pc:sldMk cId="945591312" sldId="287"/>
        </pc:sldMkLst>
        <pc:spChg chg="mod">
          <ac:chgData name="Michael Gould" userId="253fd02e-e0e8-4065-a860-28f625f70fc2" providerId="ADAL" clId="{D6034FED-B886-4AE8-94F1-857D20EC7809}" dt="2020-07-06T15:33:06.766" v="146" actId="255"/>
          <ac:spMkLst>
            <pc:docMk/>
            <pc:sldMk cId="945591312" sldId="287"/>
            <ac:spMk id="3" creationId="{2EEA9788-1CC1-4445-8F8D-1F3076178226}"/>
          </ac:spMkLst>
        </pc:spChg>
      </pc:sldChg>
      <pc:sldChg chg="modSp mod">
        <pc:chgData name="Michael Gould" userId="253fd02e-e0e8-4065-a860-28f625f70fc2" providerId="ADAL" clId="{D6034FED-B886-4AE8-94F1-857D20EC7809}" dt="2020-07-06T15:44:31.344" v="168" actId="1076"/>
        <pc:sldMkLst>
          <pc:docMk/>
          <pc:sldMk cId="3287748628" sldId="288"/>
        </pc:sldMkLst>
        <pc:spChg chg="mod">
          <ac:chgData name="Michael Gould" userId="253fd02e-e0e8-4065-a860-28f625f70fc2" providerId="ADAL" clId="{D6034FED-B886-4AE8-94F1-857D20EC7809}" dt="2020-07-06T15:44:31.344" v="168" actId="1076"/>
          <ac:spMkLst>
            <pc:docMk/>
            <pc:sldMk cId="3287748628" sldId="288"/>
            <ac:spMk id="3" creationId="{4888487C-ADE1-4F41-A93B-7B9FAF403356}"/>
          </ac:spMkLst>
        </pc:spChg>
      </pc:sldChg>
      <pc:sldChg chg="modSp mod">
        <pc:chgData name="Michael Gould" userId="253fd02e-e0e8-4065-a860-28f625f70fc2" providerId="ADAL" clId="{D6034FED-B886-4AE8-94F1-857D20EC7809}" dt="2020-07-06T15:34:06.459" v="150" actId="255"/>
        <pc:sldMkLst>
          <pc:docMk/>
          <pc:sldMk cId="3833931217" sldId="290"/>
        </pc:sldMkLst>
        <pc:spChg chg="mod">
          <ac:chgData name="Michael Gould" userId="253fd02e-e0e8-4065-a860-28f625f70fc2" providerId="ADAL" clId="{D6034FED-B886-4AE8-94F1-857D20EC7809}" dt="2020-07-06T15:34:06.459" v="150" actId="255"/>
          <ac:spMkLst>
            <pc:docMk/>
            <pc:sldMk cId="3833931217" sldId="290"/>
            <ac:spMk id="3" creationId="{7E739A7B-E520-464C-B2A2-3C269997D301}"/>
          </ac:spMkLst>
        </pc:spChg>
      </pc:sldChg>
      <pc:sldChg chg="modSp mod ord">
        <pc:chgData name="Michael Gould" userId="253fd02e-e0e8-4065-a860-28f625f70fc2" providerId="ADAL" clId="{D6034FED-B886-4AE8-94F1-857D20EC7809}" dt="2020-08-17T16:44:52.171" v="2490" actId="20577"/>
        <pc:sldMkLst>
          <pc:docMk/>
          <pc:sldMk cId="82063037" sldId="291"/>
        </pc:sldMkLst>
        <pc:spChg chg="mod">
          <ac:chgData name="Michael Gould" userId="253fd02e-e0e8-4065-a860-28f625f70fc2" providerId="ADAL" clId="{D6034FED-B886-4AE8-94F1-857D20EC7809}" dt="2020-08-17T16:44:52.171" v="2490" actId="20577"/>
          <ac:spMkLst>
            <pc:docMk/>
            <pc:sldMk cId="82063037" sldId="291"/>
            <ac:spMk id="2" creationId="{B8E1D802-EA44-4FA2-BF45-067A7B321881}"/>
          </ac:spMkLst>
        </pc:spChg>
        <pc:spChg chg="mod">
          <ac:chgData name="Michael Gould" userId="253fd02e-e0e8-4065-a860-28f625f70fc2" providerId="ADAL" clId="{D6034FED-B886-4AE8-94F1-857D20EC7809}" dt="2020-07-06T15:37:52.014" v="159" actId="255"/>
          <ac:spMkLst>
            <pc:docMk/>
            <pc:sldMk cId="82063037" sldId="291"/>
            <ac:spMk id="3" creationId="{41D7314B-A516-4976-962F-C8E3EC7C325E}"/>
          </ac:spMkLst>
        </pc:spChg>
      </pc:sldChg>
      <pc:sldChg chg="modSp mod">
        <pc:chgData name="Michael Gould" userId="253fd02e-e0e8-4065-a860-28f625f70fc2" providerId="ADAL" clId="{D6034FED-B886-4AE8-94F1-857D20EC7809}" dt="2020-07-06T15:33:53.920" v="149" actId="20577"/>
        <pc:sldMkLst>
          <pc:docMk/>
          <pc:sldMk cId="3759446361" sldId="293"/>
        </pc:sldMkLst>
        <pc:spChg chg="mod">
          <ac:chgData name="Michael Gould" userId="253fd02e-e0e8-4065-a860-28f625f70fc2" providerId="ADAL" clId="{D6034FED-B886-4AE8-94F1-857D20EC7809}" dt="2020-07-06T15:33:53.920" v="149" actId="20577"/>
          <ac:spMkLst>
            <pc:docMk/>
            <pc:sldMk cId="3759446361" sldId="293"/>
            <ac:spMk id="3" creationId="{A81F5852-80C6-416E-9374-FC7A9506D301}"/>
          </ac:spMkLst>
        </pc:spChg>
      </pc:sldChg>
      <pc:sldChg chg="modSp mod">
        <pc:chgData name="Michael Gould" userId="253fd02e-e0e8-4065-a860-28f625f70fc2" providerId="ADAL" clId="{D6034FED-B886-4AE8-94F1-857D20EC7809}" dt="2020-07-10T17:05:48.302" v="857" actId="6549"/>
        <pc:sldMkLst>
          <pc:docMk/>
          <pc:sldMk cId="3156764855" sldId="294"/>
        </pc:sldMkLst>
        <pc:spChg chg="mod">
          <ac:chgData name="Michael Gould" userId="253fd02e-e0e8-4065-a860-28f625f70fc2" providerId="ADAL" clId="{D6034FED-B886-4AE8-94F1-857D20EC7809}" dt="2020-07-10T17:05:48.302" v="857" actId="6549"/>
          <ac:spMkLst>
            <pc:docMk/>
            <pc:sldMk cId="3156764855" sldId="294"/>
            <ac:spMk id="3" creationId="{071252A6-B63F-4CE9-8B0F-9768AC213B6E}"/>
          </ac:spMkLst>
        </pc:spChg>
      </pc:sldChg>
      <pc:sldChg chg="modSp mod">
        <pc:chgData name="Michael Gould" userId="253fd02e-e0e8-4065-a860-28f625f70fc2" providerId="ADAL" clId="{D6034FED-B886-4AE8-94F1-857D20EC7809}" dt="2020-08-17T17:13:19.323" v="2493" actId="14100"/>
        <pc:sldMkLst>
          <pc:docMk/>
          <pc:sldMk cId="1258160715" sldId="295"/>
        </pc:sldMkLst>
        <pc:spChg chg="mod">
          <ac:chgData name="Michael Gould" userId="253fd02e-e0e8-4065-a860-28f625f70fc2" providerId="ADAL" clId="{D6034FED-B886-4AE8-94F1-857D20EC7809}" dt="2020-06-23T12:51:25.834" v="32" actId="20577"/>
          <ac:spMkLst>
            <pc:docMk/>
            <pc:sldMk cId="1258160715" sldId="295"/>
            <ac:spMk id="2" creationId="{30D88A76-BF6C-4F9E-907C-DC8FBB824AA1}"/>
          </ac:spMkLst>
        </pc:spChg>
        <pc:spChg chg="mod">
          <ac:chgData name="Michael Gould" userId="253fd02e-e0e8-4065-a860-28f625f70fc2" providerId="ADAL" clId="{D6034FED-B886-4AE8-94F1-857D20EC7809}" dt="2020-08-17T17:13:19.323" v="2493" actId="14100"/>
          <ac:spMkLst>
            <pc:docMk/>
            <pc:sldMk cId="1258160715" sldId="295"/>
            <ac:spMk id="3" creationId="{E93790E2-7EDC-43B3-8875-BF217495BD9C}"/>
          </ac:spMkLst>
        </pc:spChg>
      </pc:sldChg>
      <pc:sldChg chg="modSp mod">
        <pc:chgData name="Michael Gould" userId="253fd02e-e0e8-4065-a860-28f625f70fc2" providerId="ADAL" clId="{D6034FED-B886-4AE8-94F1-857D20EC7809}" dt="2020-07-06T17:23:35.045" v="184" actId="14100"/>
        <pc:sldMkLst>
          <pc:docMk/>
          <pc:sldMk cId="193298664" sldId="297"/>
        </pc:sldMkLst>
        <pc:spChg chg="mod">
          <ac:chgData name="Michael Gould" userId="253fd02e-e0e8-4065-a860-28f625f70fc2" providerId="ADAL" clId="{D6034FED-B886-4AE8-94F1-857D20EC7809}" dt="2020-07-06T17:23:35.045" v="184" actId="14100"/>
          <ac:spMkLst>
            <pc:docMk/>
            <pc:sldMk cId="193298664" sldId="297"/>
            <ac:spMk id="3" creationId="{F74C9C65-4B42-4595-8FD1-768F7860D060}"/>
          </ac:spMkLst>
        </pc:spChg>
      </pc:sldChg>
      <pc:sldChg chg="modSp mod">
        <pc:chgData name="Michael Gould" userId="253fd02e-e0e8-4065-a860-28f625f70fc2" providerId="ADAL" clId="{D6034FED-B886-4AE8-94F1-857D20EC7809}" dt="2020-07-06T15:36:13.678" v="157" actId="20577"/>
        <pc:sldMkLst>
          <pc:docMk/>
          <pc:sldMk cId="2553404809" sldId="298"/>
        </pc:sldMkLst>
        <pc:spChg chg="mod">
          <ac:chgData name="Michael Gould" userId="253fd02e-e0e8-4065-a860-28f625f70fc2" providerId="ADAL" clId="{D6034FED-B886-4AE8-94F1-857D20EC7809}" dt="2020-07-06T15:36:13.678" v="157" actId="20577"/>
          <ac:spMkLst>
            <pc:docMk/>
            <pc:sldMk cId="2553404809" sldId="298"/>
            <ac:spMk id="2" creationId="{05B84351-8EFB-468D-9DF4-73872A9427B8}"/>
          </ac:spMkLst>
        </pc:spChg>
      </pc:sldChg>
      <pc:sldChg chg="modSp mod">
        <pc:chgData name="Michael Gould" userId="253fd02e-e0e8-4065-a860-28f625f70fc2" providerId="ADAL" clId="{D6034FED-B886-4AE8-94F1-857D20EC7809}" dt="2020-07-06T15:39:32.378" v="162" actId="255"/>
        <pc:sldMkLst>
          <pc:docMk/>
          <pc:sldMk cId="3255221798" sldId="299"/>
        </pc:sldMkLst>
        <pc:spChg chg="mod">
          <ac:chgData name="Michael Gould" userId="253fd02e-e0e8-4065-a860-28f625f70fc2" providerId="ADAL" clId="{D6034FED-B886-4AE8-94F1-857D20EC7809}" dt="2020-07-06T15:39:32.378" v="162" actId="255"/>
          <ac:spMkLst>
            <pc:docMk/>
            <pc:sldMk cId="3255221798" sldId="299"/>
            <ac:spMk id="2" creationId="{BA809360-4EED-4EC9-B717-CC7D5B43398E}"/>
          </ac:spMkLst>
        </pc:spChg>
      </pc:sldChg>
      <pc:sldChg chg="modSp mod">
        <pc:chgData name="Michael Gould" userId="253fd02e-e0e8-4065-a860-28f625f70fc2" providerId="ADAL" clId="{D6034FED-B886-4AE8-94F1-857D20EC7809}" dt="2020-07-10T16:55:26.394" v="559" actId="20577"/>
        <pc:sldMkLst>
          <pc:docMk/>
          <pc:sldMk cId="2144103530" sldId="301"/>
        </pc:sldMkLst>
        <pc:spChg chg="mod">
          <ac:chgData name="Michael Gould" userId="253fd02e-e0e8-4065-a860-28f625f70fc2" providerId="ADAL" clId="{D6034FED-B886-4AE8-94F1-857D20EC7809}" dt="2020-07-10T16:55:26.394" v="559" actId="20577"/>
          <ac:spMkLst>
            <pc:docMk/>
            <pc:sldMk cId="2144103530" sldId="301"/>
            <ac:spMk id="3" creationId="{1138587B-1732-4CA3-A836-2F9F9A878D2E}"/>
          </ac:spMkLst>
        </pc:spChg>
      </pc:sldChg>
      <pc:sldChg chg="addSp delSp modSp new add del mod modClrScheme chgLayout">
        <pc:chgData name="Michael Gould" userId="253fd02e-e0e8-4065-a860-28f625f70fc2" providerId="ADAL" clId="{D6034FED-B886-4AE8-94F1-857D20EC7809}" dt="2020-06-23T13:23:20.192" v="46" actId="680"/>
        <pc:sldMkLst>
          <pc:docMk/>
          <pc:sldMk cId="1761922673" sldId="302"/>
        </pc:sldMkLst>
        <pc:spChg chg="add del">
          <ac:chgData name="Michael Gould" userId="253fd02e-e0e8-4065-a860-28f625f70fc2" providerId="ADAL" clId="{D6034FED-B886-4AE8-94F1-857D20EC7809}" dt="2020-06-23T13:23:10.962" v="43"/>
          <ac:spMkLst>
            <pc:docMk/>
            <pc:sldMk cId="1761922673" sldId="302"/>
            <ac:spMk id="2" creationId="{CB5E7BBB-254D-4D27-B996-9C0C2D752AD2}"/>
          </ac:spMkLst>
        </pc:spChg>
        <pc:spChg chg="add del">
          <ac:chgData name="Michael Gould" userId="253fd02e-e0e8-4065-a860-28f625f70fc2" providerId="ADAL" clId="{D6034FED-B886-4AE8-94F1-857D20EC7809}" dt="2020-06-23T13:23:10.962" v="43"/>
          <ac:spMkLst>
            <pc:docMk/>
            <pc:sldMk cId="1761922673" sldId="302"/>
            <ac:spMk id="3" creationId="{176006A8-7F4E-44DB-A04E-45BD1A1E2E03}"/>
          </ac:spMkLst>
        </pc:spChg>
        <pc:spChg chg="add del mod">
          <ac:chgData name="Michael Gould" userId="253fd02e-e0e8-4065-a860-28f625f70fc2" providerId="ADAL" clId="{D6034FED-B886-4AE8-94F1-857D20EC7809}" dt="2020-06-23T13:23:10.962" v="43"/>
          <ac:spMkLst>
            <pc:docMk/>
            <pc:sldMk cId="1761922673" sldId="302"/>
            <ac:spMk id="4" creationId="{2471BCCC-52F2-45FB-BDCB-EADC06FA6C35}"/>
          </ac:spMkLst>
        </pc:spChg>
        <pc:spChg chg="add del mod">
          <ac:chgData name="Michael Gould" userId="253fd02e-e0e8-4065-a860-28f625f70fc2" providerId="ADAL" clId="{D6034FED-B886-4AE8-94F1-857D20EC7809}" dt="2020-06-23T13:23:10.962" v="43"/>
          <ac:spMkLst>
            <pc:docMk/>
            <pc:sldMk cId="1761922673" sldId="302"/>
            <ac:spMk id="5" creationId="{699DCB46-05B6-4C14-9A52-3661B53C605B}"/>
          </ac:spMkLst>
        </pc:spChg>
        <pc:spChg chg="add del mod">
          <ac:chgData name="Michael Gould" userId="253fd02e-e0e8-4065-a860-28f625f70fc2" providerId="ADAL" clId="{D6034FED-B886-4AE8-94F1-857D20EC7809}" dt="2020-06-23T13:23:04.026" v="41"/>
          <ac:spMkLst>
            <pc:docMk/>
            <pc:sldMk cId="1761922673" sldId="302"/>
            <ac:spMk id="6" creationId="{CDEFB526-FC8B-459F-BFBE-5F7A1DEA7741}"/>
          </ac:spMkLst>
        </pc:spChg>
        <pc:graphicFrameChg chg="add del mod">
          <ac:chgData name="Michael Gould" userId="253fd02e-e0e8-4065-a860-28f625f70fc2" providerId="ADAL" clId="{D6034FED-B886-4AE8-94F1-857D20EC7809}" dt="2020-06-23T13:19:28.216" v="40"/>
          <ac:graphicFrameMkLst>
            <pc:docMk/>
            <pc:sldMk cId="1761922673" sldId="302"/>
            <ac:graphicFrameMk id="7" creationId="{734CE26F-3D1E-49B3-83AD-810345B26F18}"/>
          </ac:graphicFrameMkLst>
        </pc:graphicFrameChg>
      </pc:sldChg>
      <pc:sldChg chg="modSp new del mod ord">
        <pc:chgData name="Michael Gould" userId="253fd02e-e0e8-4065-a860-28f625f70fc2" providerId="ADAL" clId="{D6034FED-B886-4AE8-94F1-857D20EC7809}" dt="2020-07-06T15:24:43.340" v="127" actId="47"/>
        <pc:sldMkLst>
          <pc:docMk/>
          <pc:sldMk cId="3215854116" sldId="302"/>
        </pc:sldMkLst>
        <pc:spChg chg="mod">
          <ac:chgData name="Michael Gould" userId="253fd02e-e0e8-4065-a860-28f625f70fc2" providerId="ADAL" clId="{D6034FED-B886-4AE8-94F1-857D20EC7809}" dt="2020-07-06T15:22:57.938" v="118" actId="1076"/>
          <ac:spMkLst>
            <pc:docMk/>
            <pc:sldMk cId="3215854116" sldId="302"/>
            <ac:spMk id="2" creationId="{8B0FF433-C22F-4EA2-BE09-F35B665794EA}"/>
          </ac:spMkLst>
        </pc:spChg>
        <pc:spChg chg="mod">
          <ac:chgData name="Michael Gould" userId="253fd02e-e0e8-4065-a860-28f625f70fc2" providerId="ADAL" clId="{D6034FED-B886-4AE8-94F1-857D20EC7809}" dt="2020-07-06T15:24:07.552" v="123" actId="21"/>
          <ac:spMkLst>
            <pc:docMk/>
            <pc:sldMk cId="3215854116" sldId="302"/>
            <ac:spMk id="3" creationId="{648C4596-C506-4CC1-9F87-0A2375418EED}"/>
          </ac:spMkLst>
        </pc:spChg>
      </pc:sldChg>
      <pc:sldChg chg="add del">
        <pc:chgData name="Michael Gould" userId="253fd02e-e0e8-4065-a860-28f625f70fc2" providerId="ADAL" clId="{D6034FED-B886-4AE8-94F1-857D20EC7809}" dt="2020-07-06T15:21:19.242" v="110"/>
        <pc:sldMkLst>
          <pc:docMk/>
          <pc:sldMk cId="326676490" sldId="303"/>
        </pc:sldMkLst>
      </pc:sldChg>
      <pc:sldChg chg="addSp delSp modSp new mod ord">
        <pc:chgData name="Michael Gould" userId="253fd02e-e0e8-4065-a860-28f625f70fc2" providerId="ADAL" clId="{D6034FED-B886-4AE8-94F1-857D20EC7809}" dt="2020-07-06T15:32:44.201" v="144" actId="255"/>
        <pc:sldMkLst>
          <pc:docMk/>
          <pc:sldMk cId="3793797655" sldId="303"/>
        </pc:sldMkLst>
        <pc:spChg chg="mod">
          <ac:chgData name="Michael Gould" userId="253fd02e-e0e8-4065-a860-28f625f70fc2" providerId="ADAL" clId="{D6034FED-B886-4AE8-94F1-857D20EC7809}" dt="2020-07-06T15:30:35.736" v="143" actId="20577"/>
          <ac:spMkLst>
            <pc:docMk/>
            <pc:sldMk cId="3793797655" sldId="303"/>
            <ac:spMk id="2" creationId="{51922BF7-B285-418A-BDBB-19A6FD3CEAC5}"/>
          </ac:spMkLst>
        </pc:spChg>
        <pc:spChg chg="mod">
          <ac:chgData name="Michael Gould" userId="253fd02e-e0e8-4065-a860-28f625f70fc2" providerId="ADAL" clId="{D6034FED-B886-4AE8-94F1-857D20EC7809}" dt="2020-07-06T15:32:44.201" v="144" actId="255"/>
          <ac:spMkLst>
            <pc:docMk/>
            <pc:sldMk cId="3793797655" sldId="303"/>
            <ac:spMk id="3" creationId="{57C186D6-6C5E-4B7F-A4AC-C755E93C56BA}"/>
          </ac:spMkLst>
        </pc:spChg>
        <pc:spChg chg="add del mod">
          <ac:chgData name="Michael Gould" userId="253fd02e-e0e8-4065-a860-28f625f70fc2" providerId="ADAL" clId="{D6034FED-B886-4AE8-94F1-857D20EC7809}" dt="2020-07-06T15:24:21.075" v="125"/>
          <ac:spMkLst>
            <pc:docMk/>
            <pc:sldMk cId="3793797655" sldId="303"/>
            <ac:spMk id="4" creationId="{DFF330DE-2488-4980-BE85-889903C98B86}"/>
          </ac:spMkLst>
        </pc:spChg>
      </pc:sldChg>
      <pc:sldChg chg="addSp modSp new mod ord addCm delCm">
        <pc:chgData name="Michael Gould" userId="253fd02e-e0e8-4065-a860-28f625f70fc2" providerId="ADAL" clId="{D6034FED-B886-4AE8-94F1-857D20EC7809}" dt="2020-08-03T17:16:45.222" v="2126" actId="20577"/>
        <pc:sldMkLst>
          <pc:docMk/>
          <pc:sldMk cId="3106296083" sldId="304"/>
        </pc:sldMkLst>
        <pc:spChg chg="mod">
          <ac:chgData name="Michael Gould" userId="253fd02e-e0e8-4065-a860-28f625f70fc2" providerId="ADAL" clId="{D6034FED-B886-4AE8-94F1-857D20EC7809}" dt="2020-07-15T15:49:33.888" v="1910" actId="20577"/>
          <ac:spMkLst>
            <pc:docMk/>
            <pc:sldMk cId="3106296083" sldId="304"/>
            <ac:spMk id="2" creationId="{D297D469-C9B3-4CB4-BAA7-73CAC7F4C19A}"/>
          </ac:spMkLst>
        </pc:spChg>
        <pc:spChg chg="mod">
          <ac:chgData name="Michael Gould" userId="253fd02e-e0e8-4065-a860-28f625f70fc2" providerId="ADAL" clId="{D6034FED-B886-4AE8-94F1-857D20EC7809}" dt="2020-08-03T17:16:45.222" v="2126" actId="20577"/>
          <ac:spMkLst>
            <pc:docMk/>
            <pc:sldMk cId="3106296083" sldId="304"/>
            <ac:spMk id="3" creationId="{44A733EE-F95C-4691-A27E-C813858B9C4B}"/>
          </ac:spMkLst>
        </pc:spChg>
        <pc:spChg chg="add mod">
          <ac:chgData name="Michael Gould" userId="253fd02e-e0e8-4065-a860-28f625f70fc2" providerId="ADAL" clId="{D6034FED-B886-4AE8-94F1-857D20EC7809}" dt="2020-07-15T15:44:07.245" v="1822" actId="571"/>
          <ac:spMkLst>
            <pc:docMk/>
            <pc:sldMk cId="3106296083" sldId="304"/>
            <ac:spMk id="4" creationId="{BB579C44-FC6F-417F-BB74-7CE41F42CB75}"/>
          </ac:spMkLst>
        </pc:spChg>
        <pc:spChg chg="add mod">
          <ac:chgData name="Michael Gould" userId="253fd02e-e0e8-4065-a860-28f625f70fc2" providerId="ADAL" clId="{D6034FED-B886-4AE8-94F1-857D20EC7809}" dt="2020-07-15T15:44:30.624" v="1824" actId="571"/>
          <ac:spMkLst>
            <pc:docMk/>
            <pc:sldMk cId="3106296083" sldId="304"/>
            <ac:spMk id="5" creationId="{5338B704-CF25-4FDB-B85A-D1F9CF88F7FB}"/>
          </ac:spMkLst>
        </pc:spChg>
      </pc:sldChg>
      <pc:sldChg chg="modSp new mod ord">
        <pc:chgData name="Michael Gould" userId="253fd02e-e0e8-4065-a860-28f625f70fc2" providerId="ADAL" clId="{D6034FED-B886-4AE8-94F1-857D20EC7809}" dt="2020-08-17T16:09:09.545" v="2489" actId="27636"/>
        <pc:sldMkLst>
          <pc:docMk/>
          <pc:sldMk cId="336770178" sldId="305"/>
        </pc:sldMkLst>
        <pc:spChg chg="mod">
          <ac:chgData name="Michael Gould" userId="253fd02e-e0e8-4065-a860-28f625f70fc2" providerId="ADAL" clId="{D6034FED-B886-4AE8-94F1-857D20EC7809}" dt="2020-08-12T19:37:10.893" v="2315" actId="20577"/>
          <ac:spMkLst>
            <pc:docMk/>
            <pc:sldMk cId="336770178" sldId="305"/>
            <ac:spMk id="2" creationId="{A6A6EB71-2E44-4F57-A560-BC6947440EA7}"/>
          </ac:spMkLst>
        </pc:spChg>
        <pc:spChg chg="mod">
          <ac:chgData name="Michael Gould" userId="253fd02e-e0e8-4065-a860-28f625f70fc2" providerId="ADAL" clId="{D6034FED-B886-4AE8-94F1-857D20EC7809}" dt="2020-08-17T16:09:09.545" v="2489" actId="27636"/>
          <ac:spMkLst>
            <pc:docMk/>
            <pc:sldMk cId="336770178" sldId="305"/>
            <ac:spMk id="3" creationId="{DED58A6F-C094-4500-A588-93A68C3B1013}"/>
          </ac:spMkLst>
        </pc:spChg>
      </pc:sldChg>
      <pc:sldChg chg="new del">
        <pc:chgData name="Michael Gould" userId="253fd02e-e0e8-4065-a860-28f625f70fc2" providerId="ADAL" clId="{D6034FED-B886-4AE8-94F1-857D20EC7809}" dt="2020-07-15T15:44:56.714" v="1831" actId="680"/>
        <pc:sldMkLst>
          <pc:docMk/>
          <pc:sldMk cId="428314422" sldId="305"/>
        </pc:sldMkLst>
      </pc:sldChg>
      <pc:sldChg chg="new del">
        <pc:chgData name="Michael Gould" userId="253fd02e-e0e8-4065-a860-28f625f70fc2" providerId="ADAL" clId="{D6034FED-B886-4AE8-94F1-857D20EC7809}" dt="2020-07-15T15:43:11.654" v="1818" actId="680"/>
        <pc:sldMkLst>
          <pc:docMk/>
          <pc:sldMk cId="464590361" sldId="305"/>
        </pc:sldMkLst>
      </pc:sldChg>
      <pc:sldChg chg="new del">
        <pc:chgData name="Michael Gould" userId="253fd02e-e0e8-4065-a860-28f625f70fc2" providerId="ADAL" clId="{D6034FED-B886-4AE8-94F1-857D20EC7809}" dt="2020-07-15T15:43:35.618" v="1820" actId="680"/>
        <pc:sldMkLst>
          <pc:docMk/>
          <pc:sldMk cId="1386127432" sldId="305"/>
        </pc:sldMkLst>
      </pc:sldChg>
      <pc:sldChg chg="new del">
        <pc:chgData name="Michael Gould" userId="253fd02e-e0e8-4065-a860-28f625f70fc2" providerId="ADAL" clId="{D6034FED-B886-4AE8-94F1-857D20EC7809}" dt="2020-07-15T15:42:50.452" v="1816" actId="680"/>
        <pc:sldMkLst>
          <pc:docMk/>
          <pc:sldMk cId="3252648010" sldId="305"/>
        </pc:sldMkLst>
      </pc:sldChg>
      <pc:sldChg chg="new del">
        <pc:chgData name="Michael Gould" userId="253fd02e-e0e8-4065-a860-28f625f70fc2" providerId="ADAL" clId="{D6034FED-B886-4AE8-94F1-857D20EC7809}" dt="2020-07-15T15:42:37.130" v="1814" actId="680"/>
        <pc:sldMkLst>
          <pc:docMk/>
          <pc:sldMk cId="4097688865"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E2CDE-116C-4B7B-B51C-830978505D2E}" type="datetimeFigureOut">
              <a:rPr lang="en-US" smtClean="0"/>
              <a:t>8/18/2020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25308-DA53-4E24-BF2B-22AF23974BD3}" type="slidenum">
              <a:rPr lang="en-US" smtClean="0"/>
              <a:t>‹#›</a:t>
            </a:fld>
            <a:endParaRPr lang="en-US"/>
          </a:p>
        </p:txBody>
      </p:sp>
    </p:spTree>
    <p:extLst>
      <p:ext uri="{BB962C8B-B14F-4D97-AF65-F5344CB8AC3E}">
        <p14:creationId xmlns:p14="http://schemas.microsoft.com/office/powerpoint/2010/main" val="389700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7322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5487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1291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7459-AF5D-4835-95B3-E2EA30FEF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AFDBCB-69A6-4203-AED2-C913732C1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782D39-C60D-4052-90D5-3194E15EAE43}"/>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5" name="Footer Placeholder 4">
            <a:extLst>
              <a:ext uri="{FF2B5EF4-FFF2-40B4-BE49-F238E27FC236}">
                <a16:creationId xmlns:a16="http://schemas.microsoft.com/office/drawing/2014/main" id="{7A8D69B4-1920-4531-9F58-A7C1DC51E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AC495-5B95-4623-A141-A71579065A50}"/>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256721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56A1-52EB-4BFD-B792-8BF516D37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57E90-0C55-41E1-A56E-ACE5156142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C3DD6-10A4-4581-B463-945CE7AE6E3C}"/>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5" name="Footer Placeholder 4">
            <a:extLst>
              <a:ext uri="{FF2B5EF4-FFF2-40B4-BE49-F238E27FC236}">
                <a16:creationId xmlns:a16="http://schemas.microsoft.com/office/drawing/2014/main" id="{6F9C6832-B786-4B1F-8D8B-F3C2A28BE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64F2E-9482-4EA4-949D-08112E3F6193}"/>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44148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A968-CE2D-4333-8743-4BC3E65A4D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D2FF5-028A-4378-A979-4BB5FC32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256BB7-717B-4556-A1C5-EB1D82BD3738}"/>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5" name="Footer Placeholder 4">
            <a:extLst>
              <a:ext uri="{FF2B5EF4-FFF2-40B4-BE49-F238E27FC236}">
                <a16:creationId xmlns:a16="http://schemas.microsoft.com/office/drawing/2014/main" id="{D194AAD6-234A-42AB-A534-59915F6DC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050DC-4E2A-42D2-8A53-AD3AF187F8FA}"/>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3637826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0444-F9D8-4B6E-8F5F-6CC3C1FCA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1CBAE-C3CC-4A1C-AF66-5E2082DF7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C971B4-7D5F-42B7-A1E3-43F43E181B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9A9DB6-9F89-4841-967B-444AC617D000}"/>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6" name="Footer Placeholder 5">
            <a:extLst>
              <a:ext uri="{FF2B5EF4-FFF2-40B4-BE49-F238E27FC236}">
                <a16:creationId xmlns:a16="http://schemas.microsoft.com/office/drawing/2014/main" id="{79223F7F-A6B1-4EC5-8D8F-E38645D03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AD6EE-37B4-469B-992A-6815066905D8}"/>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424809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8DC8-BD4B-4A0B-94AA-682DCBE1E6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439CC7-21BB-4509-B3B0-B2AB61AE6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0AD66-41FB-4E7C-97B8-2951B06518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2F627D-4382-4CF2-BC5E-E06AF263C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99EFB2-279D-4D68-95C4-1DAC190D54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B47417-DA40-4886-BE14-5AD0B5AE6E33}"/>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8" name="Footer Placeholder 7">
            <a:extLst>
              <a:ext uri="{FF2B5EF4-FFF2-40B4-BE49-F238E27FC236}">
                <a16:creationId xmlns:a16="http://schemas.microsoft.com/office/drawing/2014/main" id="{77554535-0965-4734-B6E1-520319669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F59B9A-63D0-4FDE-AFD7-0C9B1C17C469}"/>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143061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F4CA-F53B-4E44-B086-722BBDD89B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20472F-E694-41CF-8A7F-5D98BA1017DF}"/>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4" name="Footer Placeholder 3">
            <a:extLst>
              <a:ext uri="{FF2B5EF4-FFF2-40B4-BE49-F238E27FC236}">
                <a16:creationId xmlns:a16="http://schemas.microsoft.com/office/drawing/2014/main" id="{9EB9AB8D-D5B0-4854-9152-0DEB4FAF78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8DA0BC-40D1-4ACA-8116-E5E8793F4648}"/>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1821749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84C61A-3105-464D-86EC-D904FD9387FF}"/>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3" name="Footer Placeholder 2">
            <a:extLst>
              <a:ext uri="{FF2B5EF4-FFF2-40B4-BE49-F238E27FC236}">
                <a16:creationId xmlns:a16="http://schemas.microsoft.com/office/drawing/2014/main" id="{CFA27C03-4C01-4024-B892-C924D10B9B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567700-C19B-4BBC-B25D-D1D719A74588}"/>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3770933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41BA-B2CA-40DC-AE0F-9F4F5B4E3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5CFA39-A7E6-4687-83EC-FFDC897F4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67FC00-5D1A-4DFB-8CC4-F66C574BE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E8D5C-70D9-4846-BED7-89AA3583B487}"/>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6" name="Footer Placeholder 5">
            <a:extLst>
              <a:ext uri="{FF2B5EF4-FFF2-40B4-BE49-F238E27FC236}">
                <a16:creationId xmlns:a16="http://schemas.microsoft.com/office/drawing/2014/main" id="{2DFFD4C8-C194-451E-B1A4-55969571A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2FA28-8A92-45DB-A417-B2B7F5F20FEB}"/>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249866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624393" cy="460118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182880" indent="-182880">
              <a:buFont typeface="Gotham Bold" pitchFamily="50" charset="0"/>
              <a:buChar char="∆"/>
              <a:defRPr>
                <a:latin typeface="Calibri" panose="020F0502020204030204" pitchFamily="34" charset="0"/>
                <a:cs typeface="Calibri" panose="020F0502020204030204" pitchFamily="34" charset="0"/>
              </a:defRPr>
            </a:lvl1pPr>
            <a:lvl2pPr marL="685800" indent="-18288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18288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18288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18288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870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FC1D-4B6D-4513-AA54-E77F5EAD9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A224E5-A56C-4254-899D-C96F21BED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E6C202-44D3-439E-A504-4BD5EB3DF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BD774-7CFF-4964-A69F-2EED5768F9DE}"/>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6" name="Footer Placeholder 5">
            <a:extLst>
              <a:ext uri="{FF2B5EF4-FFF2-40B4-BE49-F238E27FC236}">
                <a16:creationId xmlns:a16="http://schemas.microsoft.com/office/drawing/2014/main" id="{5353D8BC-2485-4F5A-8BA1-3FA3DF9EF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67C61-1E0E-41B6-9497-9B09F612B9F8}"/>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1256535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751E-827B-44C0-837C-18A8083B70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3B3F0E-7896-4831-8672-F3AC93CB0A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1B4DF-C1BA-47BA-8C5B-B6B8086559C7}"/>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5" name="Footer Placeholder 4">
            <a:extLst>
              <a:ext uri="{FF2B5EF4-FFF2-40B4-BE49-F238E27FC236}">
                <a16:creationId xmlns:a16="http://schemas.microsoft.com/office/drawing/2014/main" id="{197C6EBF-F82E-4C4A-B7A6-A7D241631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182B2-B2EB-4F60-8387-FB132BA7DDC3}"/>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2226915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E041A-6AE3-41B5-9C64-5175B70F78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7C8BED-868E-434B-A706-2CD357507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7814A-4698-4C8C-A27A-F63BE218C4AF}"/>
              </a:ext>
            </a:extLst>
          </p:cNvPr>
          <p:cNvSpPr>
            <a:spLocks noGrp="1"/>
          </p:cNvSpPr>
          <p:nvPr>
            <p:ph type="dt" sz="half" idx="10"/>
          </p:nvPr>
        </p:nvSpPr>
        <p:spPr/>
        <p:txBody>
          <a:bodyPr/>
          <a:lstStyle/>
          <a:p>
            <a:fld id="{315AB3BE-1EC1-445B-B617-5FC3CA1AFB06}" type="datetimeFigureOut">
              <a:rPr lang="en-US" smtClean="0"/>
              <a:t>8/18/2020</a:t>
            </a:fld>
            <a:endParaRPr lang="en-US"/>
          </a:p>
        </p:txBody>
      </p:sp>
      <p:sp>
        <p:nvSpPr>
          <p:cNvPr id="5" name="Footer Placeholder 4">
            <a:extLst>
              <a:ext uri="{FF2B5EF4-FFF2-40B4-BE49-F238E27FC236}">
                <a16:creationId xmlns:a16="http://schemas.microsoft.com/office/drawing/2014/main" id="{A96CF164-6EBC-4229-9F98-5D260E66F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325D3-752E-46C0-8524-FEAE8CB4F2FA}"/>
              </a:ext>
            </a:extLst>
          </p:cNvPr>
          <p:cNvSpPr>
            <a:spLocks noGrp="1"/>
          </p:cNvSpPr>
          <p:nvPr>
            <p:ph type="sldNum" sz="quarter" idx="12"/>
          </p:nvPr>
        </p:nvSpPr>
        <p:spPr/>
        <p:txBody>
          <a:bodyPr/>
          <a:lstStyle/>
          <a:p>
            <a:fld id="{4FEAC6C1-E41B-417D-B2DF-BA1D22D726A7}" type="slidenum">
              <a:rPr lang="en-US" smtClean="0"/>
              <a:t>‹#›</a:t>
            </a:fld>
            <a:endParaRPr lang="en-US"/>
          </a:p>
        </p:txBody>
      </p:sp>
    </p:spTree>
    <p:extLst>
      <p:ext uri="{BB962C8B-B14F-4D97-AF65-F5344CB8AC3E}">
        <p14:creationId xmlns:p14="http://schemas.microsoft.com/office/powerpoint/2010/main" val="78073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1741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624393" cy="460118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182880" indent="-182880">
              <a:buFont typeface="Gotham Bold" pitchFamily="50" charset="0"/>
              <a:buChar char="∆"/>
              <a:defRPr>
                <a:latin typeface="Calibri" panose="020F0502020204030204" pitchFamily="34" charset="0"/>
                <a:cs typeface="Calibri" panose="020F0502020204030204" pitchFamily="34" charset="0"/>
              </a:defRPr>
            </a:lvl1pPr>
            <a:lvl2pPr marL="685800" indent="-18288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18288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18288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18288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1421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71885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81250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27981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8038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3598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60086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8358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92454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19440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53581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60122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624393" cy="460118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182880" indent="-182880">
              <a:buFont typeface="Gotham Bold" pitchFamily="50" charset="0"/>
              <a:buChar char="∆"/>
              <a:defRPr>
                <a:latin typeface="Calibri" panose="020F0502020204030204" pitchFamily="34" charset="0"/>
                <a:cs typeface="Calibri" panose="020F0502020204030204" pitchFamily="34" charset="0"/>
              </a:defRPr>
            </a:lvl1pPr>
            <a:lvl2pPr marL="685800" indent="-18288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18288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18288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18288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5648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64532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49131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69907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8925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33468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09751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53923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98944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00454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52933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23089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624393" cy="460118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182880" indent="-182880">
              <a:buFont typeface="Gotham Bold" pitchFamily="50" charset="0"/>
              <a:buChar char="∆"/>
              <a:defRPr>
                <a:latin typeface="Calibri" panose="020F0502020204030204" pitchFamily="34" charset="0"/>
                <a:cs typeface="Calibri" panose="020F0502020204030204" pitchFamily="34" charset="0"/>
              </a:defRPr>
            </a:lvl1pPr>
            <a:lvl2pPr marL="685800" indent="-18288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18288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18288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18288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2022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04874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27185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4473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84063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80814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36520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91616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3172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1045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938092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05998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624393" cy="460118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182880" indent="-182880">
              <a:buFont typeface="Gotham Bold" pitchFamily="50" charset="0"/>
              <a:buChar char="∆"/>
              <a:defRPr>
                <a:latin typeface="Calibri" panose="020F0502020204030204" pitchFamily="34" charset="0"/>
                <a:cs typeface="Calibri" panose="020F0502020204030204" pitchFamily="34" charset="0"/>
              </a:defRPr>
            </a:lvl1pPr>
            <a:lvl2pPr marL="685800" indent="-18288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18288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18288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18288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14531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94843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5762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505057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129351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03889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626236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93528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27221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253884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92635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59525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624393" cy="460118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182880" indent="-182880">
              <a:buFont typeface="Gotham Bold" pitchFamily="50" charset="0"/>
              <a:buChar char="∆"/>
              <a:defRPr>
                <a:latin typeface="Calibri" panose="020F0502020204030204" pitchFamily="34" charset="0"/>
                <a:cs typeface="Calibri" panose="020F0502020204030204" pitchFamily="34" charset="0"/>
              </a:defRPr>
            </a:lvl1pPr>
            <a:lvl2pPr marL="685800" indent="-18288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18288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18288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18288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2576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9847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47701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157856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448162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614096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591823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846802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79975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14404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662192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653955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624393" cy="460118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182880" indent="-182880">
              <a:buFont typeface="Gotham Bold" pitchFamily="50" charset="0"/>
              <a:buChar char="∆"/>
              <a:defRPr>
                <a:latin typeface="Calibri" panose="020F0502020204030204" pitchFamily="34" charset="0"/>
                <a:cs typeface="Calibri" panose="020F0502020204030204" pitchFamily="34" charset="0"/>
              </a:defRPr>
            </a:lvl1pPr>
            <a:lvl2pPr marL="685800" indent="-18288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18288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18288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18288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69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876948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437438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942113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68769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79030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096162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669369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8759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019796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771053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3853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988048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624393" cy="460118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182880" indent="-182880">
              <a:buFont typeface="Gotham Bold" pitchFamily="50" charset="0"/>
              <a:buChar char="∆"/>
              <a:defRPr>
                <a:latin typeface="Calibri" panose="020F0502020204030204" pitchFamily="34" charset="0"/>
                <a:cs typeface="Calibri" panose="020F0502020204030204" pitchFamily="34" charset="0"/>
              </a:defRPr>
            </a:lvl1pPr>
            <a:lvl2pPr marL="685800" indent="-18288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18288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18288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18288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74110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364328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24686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077338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546692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05541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678207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8747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783296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8/18/2020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4674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F42D8E4-246E-4196-ABDE-5CE94138EAE9}"/>
              </a:ext>
            </a:extLst>
          </p:cNvPr>
          <p:cNvPicPr>
            <a:picLocks noChangeAspect="1"/>
          </p:cNvPicPr>
          <p:nvPr userDrawn="1"/>
        </p:nvPicPr>
        <p:blipFill>
          <a:blip r:embed="rId13"/>
          <a:stretch>
            <a:fillRect/>
          </a:stretch>
        </p:blipFill>
        <p:spPr>
          <a:xfrm>
            <a:off x="9144" y="0"/>
            <a:ext cx="12173712" cy="6858000"/>
          </a:xfrm>
          <a:prstGeom prst="rect">
            <a:avLst/>
          </a:prstGeom>
        </p:spPr>
      </p:pic>
      <p:pic>
        <p:nvPicPr>
          <p:cNvPr id="15" name="Picture 14" descr="A picture containing television, food&#10;&#10;Description automatically generated">
            <a:extLst>
              <a:ext uri="{FF2B5EF4-FFF2-40B4-BE49-F238E27FC236}">
                <a16:creationId xmlns:a16="http://schemas.microsoft.com/office/drawing/2014/main" id="{455FB9FA-C750-4609-82B8-E1AE2391B415}"/>
              </a:ext>
            </a:extLst>
          </p:cNvPr>
          <p:cNvPicPr>
            <a:picLocks noChangeAspect="1"/>
          </p:cNvPicPr>
          <p:nvPr userDrawn="1"/>
        </p:nvPicPr>
        <p:blipFill>
          <a:blip r:embed="rId14"/>
          <a:stretch>
            <a:fillRect/>
          </a:stretch>
        </p:blipFill>
        <p:spPr>
          <a:xfrm>
            <a:off x="0" y="0"/>
            <a:ext cx="12173712" cy="6858000"/>
          </a:xfrm>
          <a:prstGeom prst="rect">
            <a:avLst/>
          </a:prstGeom>
        </p:spPr>
      </p:pic>
      <p:sp>
        <p:nvSpPr>
          <p:cNvPr id="2" name="Title Placeholder 1"/>
          <p:cNvSpPr>
            <a:spLocks noGrp="1"/>
          </p:cNvSpPr>
          <p:nvPr>
            <p:ph type="title"/>
          </p:nvPr>
        </p:nvSpPr>
        <p:spPr>
          <a:xfrm>
            <a:off x="252919" y="1123837"/>
            <a:ext cx="2617961"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1925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rgbClr val="000F2E"/>
        </a:buClr>
        <a:buFont typeface="Gotham Bold" pitchFamily="50" charset="0"/>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6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414894-1A8F-4150-8B77-4B0D65DBD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01FFBD-2C6F-4D11-AAEC-502571403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9A638-590A-4BCF-86ED-A6CD88196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AB3BE-1EC1-445B-B617-5FC3CA1AFB06}" type="datetimeFigureOut">
              <a:rPr lang="en-US" smtClean="0"/>
              <a:t>8/18/2020</a:t>
            </a:fld>
            <a:endParaRPr lang="en-US"/>
          </a:p>
        </p:txBody>
      </p:sp>
      <p:sp>
        <p:nvSpPr>
          <p:cNvPr id="5" name="Footer Placeholder 4">
            <a:extLst>
              <a:ext uri="{FF2B5EF4-FFF2-40B4-BE49-F238E27FC236}">
                <a16:creationId xmlns:a16="http://schemas.microsoft.com/office/drawing/2014/main" id="{B615B032-5C6E-452C-A2C4-FE603F302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EE1BE4-CEE5-4ADD-BAAB-E8F6724CD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AC6C1-E41B-417D-B2DF-BA1D22D726A7}" type="slidenum">
              <a:rPr lang="en-US" smtClean="0"/>
              <a:t>‹#›</a:t>
            </a:fld>
            <a:endParaRPr lang="en-US"/>
          </a:p>
        </p:txBody>
      </p:sp>
    </p:spTree>
    <p:extLst>
      <p:ext uri="{BB962C8B-B14F-4D97-AF65-F5344CB8AC3E}">
        <p14:creationId xmlns:p14="http://schemas.microsoft.com/office/powerpoint/2010/main" val="11118705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42D8E4-246E-4196-ABDE-5CE94138EAE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144" y="0"/>
            <a:ext cx="12173712" cy="6858000"/>
          </a:xfrm>
          <a:prstGeom prst="rect">
            <a:avLst/>
          </a:prstGeom>
        </p:spPr>
      </p:pic>
      <p:pic>
        <p:nvPicPr>
          <p:cNvPr id="15" name="Picture 14" descr="A picture containing television, food&#10;&#10;Description automatically generated">
            <a:extLst>
              <a:ext uri="{FF2B5EF4-FFF2-40B4-BE49-F238E27FC236}">
                <a16:creationId xmlns:a16="http://schemas.microsoft.com/office/drawing/2014/main" id="{455FB9FA-C750-4609-82B8-E1AE2391B415}"/>
              </a:ext>
            </a:extLst>
          </p:cNvPr>
          <p:cNvPicPr>
            <a:picLocks noChangeAspect="1"/>
          </p:cNvPicPr>
          <p:nvPr userDrawn="1"/>
        </p:nvPicPr>
        <p:blipFill>
          <a:blip r:embed="rId14"/>
          <a:stretch>
            <a:fillRect/>
          </a:stretch>
        </p:blipFill>
        <p:spPr>
          <a:xfrm>
            <a:off x="0" y="0"/>
            <a:ext cx="12173712" cy="6858000"/>
          </a:xfrm>
          <a:prstGeom prst="rect">
            <a:avLst/>
          </a:prstGeom>
        </p:spPr>
      </p:pic>
      <p:sp>
        <p:nvSpPr>
          <p:cNvPr id="2" name="Title Placeholder 1"/>
          <p:cNvSpPr>
            <a:spLocks noGrp="1"/>
          </p:cNvSpPr>
          <p:nvPr>
            <p:ph type="title"/>
          </p:nvPr>
        </p:nvSpPr>
        <p:spPr>
          <a:xfrm>
            <a:off x="252919" y="1123837"/>
            <a:ext cx="2617961"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76943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rgbClr val="000F2E"/>
        </a:buClr>
        <a:buFont typeface="Gotham Bold" pitchFamily="50" charset="0"/>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6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42D8E4-246E-4196-ABDE-5CE94138EAE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144" y="0"/>
            <a:ext cx="12173712" cy="6858000"/>
          </a:xfrm>
          <a:prstGeom prst="rect">
            <a:avLst/>
          </a:prstGeom>
        </p:spPr>
      </p:pic>
      <p:pic>
        <p:nvPicPr>
          <p:cNvPr id="15" name="Picture 14">
            <a:extLst>
              <a:ext uri="{FF2B5EF4-FFF2-40B4-BE49-F238E27FC236}">
                <a16:creationId xmlns:a16="http://schemas.microsoft.com/office/drawing/2014/main" id="{455FB9FA-C750-4609-82B8-E1AE2391B41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0"/>
            <a:ext cx="12173712" cy="6858000"/>
          </a:xfrm>
          <a:prstGeom prst="rect">
            <a:avLst/>
          </a:prstGeom>
        </p:spPr>
      </p:pic>
      <p:sp>
        <p:nvSpPr>
          <p:cNvPr id="2" name="Title Placeholder 1"/>
          <p:cNvSpPr>
            <a:spLocks noGrp="1"/>
          </p:cNvSpPr>
          <p:nvPr>
            <p:ph type="title"/>
          </p:nvPr>
        </p:nvSpPr>
        <p:spPr>
          <a:xfrm>
            <a:off x="252919" y="1123837"/>
            <a:ext cx="2617961"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6374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rgbClr val="000F2E"/>
        </a:buClr>
        <a:buFont typeface="Gotham Bold" pitchFamily="50" charset="0"/>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6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42D8E4-246E-4196-ABDE-5CE94138EAE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144" y="0"/>
            <a:ext cx="12173712" cy="6858000"/>
          </a:xfrm>
          <a:prstGeom prst="rect">
            <a:avLst/>
          </a:prstGeom>
        </p:spPr>
      </p:pic>
      <p:pic>
        <p:nvPicPr>
          <p:cNvPr id="15" name="Picture 14">
            <a:extLst>
              <a:ext uri="{FF2B5EF4-FFF2-40B4-BE49-F238E27FC236}">
                <a16:creationId xmlns:a16="http://schemas.microsoft.com/office/drawing/2014/main" id="{455FB9FA-C750-4609-82B8-E1AE2391B41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0"/>
            <a:ext cx="12173712" cy="6858000"/>
          </a:xfrm>
          <a:prstGeom prst="rect">
            <a:avLst/>
          </a:prstGeom>
        </p:spPr>
      </p:pic>
      <p:sp>
        <p:nvSpPr>
          <p:cNvPr id="2" name="Title Placeholder 1"/>
          <p:cNvSpPr>
            <a:spLocks noGrp="1"/>
          </p:cNvSpPr>
          <p:nvPr>
            <p:ph type="title"/>
          </p:nvPr>
        </p:nvSpPr>
        <p:spPr>
          <a:xfrm>
            <a:off x="252919" y="1123837"/>
            <a:ext cx="2617961"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6993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ftr="0" dt="0"/>
  <p:txStyles>
    <p:titleStyle>
      <a:lvl1pPr algn="l" defTabSz="914400" rtl="0" eaLnBrk="1" latinLnBrk="0" hangingPunct="1">
        <a:lnSpc>
          <a:spcPct val="90000"/>
        </a:lnSpc>
        <a:spcBef>
          <a:spcPct val="0"/>
        </a:spcBef>
        <a:buNone/>
        <a:defRPr sz="3600" kern="1200" spc="-60" baseline="0">
          <a:solidFill>
            <a:srgbClr val="000F2E"/>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rgbClr val="000F2E"/>
        </a:buClr>
        <a:buFont typeface="Gotham Bold" pitchFamily="50" charset="0"/>
        <a:buChar char="∆"/>
        <a:defRPr sz="2000" kern="1200">
          <a:solidFill>
            <a:schemeClr val="bg1"/>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600" kern="1200">
          <a:solidFill>
            <a:schemeClr val="bg1"/>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42D8E4-246E-4196-ABDE-5CE94138EAE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144" y="0"/>
            <a:ext cx="12173712" cy="6858000"/>
          </a:xfrm>
          <a:prstGeom prst="rect">
            <a:avLst/>
          </a:prstGeom>
        </p:spPr>
      </p:pic>
      <p:pic>
        <p:nvPicPr>
          <p:cNvPr id="15" name="Picture 14">
            <a:extLst>
              <a:ext uri="{FF2B5EF4-FFF2-40B4-BE49-F238E27FC236}">
                <a16:creationId xmlns:a16="http://schemas.microsoft.com/office/drawing/2014/main" id="{455FB9FA-C750-4609-82B8-E1AE2391B41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0"/>
            <a:ext cx="12173712" cy="6858000"/>
          </a:xfrm>
          <a:prstGeom prst="rect">
            <a:avLst/>
          </a:prstGeom>
        </p:spPr>
      </p:pic>
      <p:sp>
        <p:nvSpPr>
          <p:cNvPr id="2" name="Title Placeholder 1"/>
          <p:cNvSpPr>
            <a:spLocks noGrp="1"/>
          </p:cNvSpPr>
          <p:nvPr>
            <p:ph type="title"/>
          </p:nvPr>
        </p:nvSpPr>
        <p:spPr>
          <a:xfrm>
            <a:off x="252919" y="1123837"/>
            <a:ext cx="2617961"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21427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ftr="0" dt="0"/>
  <p:txStyles>
    <p:titleStyle>
      <a:lvl1pPr algn="l" defTabSz="914400" rtl="0" eaLnBrk="1" latinLnBrk="0" hangingPunct="1">
        <a:lnSpc>
          <a:spcPct val="90000"/>
        </a:lnSpc>
        <a:spcBef>
          <a:spcPct val="0"/>
        </a:spcBef>
        <a:buNone/>
        <a:defRPr sz="3600" kern="1200" spc="-60" baseline="0">
          <a:solidFill>
            <a:schemeClr val="bg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rgbClr val="000F2E"/>
        </a:buClr>
        <a:buFont typeface="Gotham Bold" pitchFamily="50" charset="0"/>
        <a:buChar char="∆"/>
        <a:defRPr sz="2000" kern="1200">
          <a:solidFill>
            <a:schemeClr val="bg1"/>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600" kern="1200">
          <a:solidFill>
            <a:schemeClr val="bg1"/>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rgbClr val="000F2E"/>
        </a:buClr>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42D8E4-246E-4196-ABDE-5CE94138EAE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144" y="0"/>
            <a:ext cx="12173712" cy="6858000"/>
          </a:xfrm>
          <a:prstGeom prst="rect">
            <a:avLst/>
          </a:prstGeom>
        </p:spPr>
      </p:pic>
      <p:pic>
        <p:nvPicPr>
          <p:cNvPr id="15" name="Picture 14">
            <a:extLst>
              <a:ext uri="{FF2B5EF4-FFF2-40B4-BE49-F238E27FC236}">
                <a16:creationId xmlns:a16="http://schemas.microsoft.com/office/drawing/2014/main" id="{455FB9FA-C750-4609-82B8-E1AE2391B41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0"/>
            <a:ext cx="12173712" cy="6858000"/>
          </a:xfrm>
          <a:prstGeom prst="rect">
            <a:avLst/>
          </a:prstGeom>
        </p:spPr>
      </p:pic>
      <p:sp>
        <p:nvSpPr>
          <p:cNvPr id="2" name="Title Placeholder 1"/>
          <p:cNvSpPr>
            <a:spLocks noGrp="1"/>
          </p:cNvSpPr>
          <p:nvPr>
            <p:ph type="title"/>
          </p:nvPr>
        </p:nvSpPr>
        <p:spPr>
          <a:xfrm>
            <a:off x="252919" y="1123837"/>
            <a:ext cx="2617961"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6400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ftr="0" dt="0"/>
  <p:txStyles>
    <p:titleStyle>
      <a:lvl1pPr algn="l" defTabSz="914400" rtl="0" eaLnBrk="1" latinLnBrk="0" hangingPunct="1">
        <a:lnSpc>
          <a:spcPct val="90000"/>
        </a:lnSpc>
        <a:spcBef>
          <a:spcPct val="0"/>
        </a:spcBef>
        <a:buNone/>
        <a:defRPr sz="3600" kern="1200" spc="-60" baseline="0">
          <a:solidFill>
            <a:srgbClr val="000F2E"/>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rgbClr val="5790A9"/>
        </a:buClr>
        <a:buFont typeface="Gotham Bold" pitchFamily="50" charset="0"/>
        <a:buChar char="∆"/>
        <a:defRPr sz="2000" kern="1200">
          <a:solidFill>
            <a:schemeClr val="bg1"/>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rgbClr val="5790A9"/>
        </a:buClr>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rgbClr val="5790A9"/>
        </a:buClr>
        <a:buFont typeface="Arial" panose="020B0604020202020204" pitchFamily="34" charset="0"/>
        <a:buChar char="-"/>
        <a:defRPr sz="1600" kern="1200">
          <a:solidFill>
            <a:schemeClr val="bg1"/>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rgbClr val="5790A9"/>
        </a:buClr>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rgbClr val="5790A9"/>
        </a:buClr>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42D8E4-246E-4196-ABDE-5CE94138EAE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144" y="0"/>
            <a:ext cx="12173712" cy="6858000"/>
          </a:xfrm>
          <a:prstGeom prst="rect">
            <a:avLst/>
          </a:prstGeom>
        </p:spPr>
      </p:pic>
      <p:pic>
        <p:nvPicPr>
          <p:cNvPr id="15" name="Picture 14">
            <a:extLst>
              <a:ext uri="{FF2B5EF4-FFF2-40B4-BE49-F238E27FC236}">
                <a16:creationId xmlns:a16="http://schemas.microsoft.com/office/drawing/2014/main" id="{455FB9FA-C750-4609-82B8-E1AE2391B41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0"/>
            <a:ext cx="12173712" cy="6858000"/>
          </a:xfrm>
          <a:prstGeom prst="rect">
            <a:avLst/>
          </a:prstGeom>
        </p:spPr>
      </p:pic>
      <p:sp>
        <p:nvSpPr>
          <p:cNvPr id="2" name="Title Placeholder 1"/>
          <p:cNvSpPr>
            <a:spLocks noGrp="1"/>
          </p:cNvSpPr>
          <p:nvPr>
            <p:ph type="title"/>
          </p:nvPr>
        </p:nvSpPr>
        <p:spPr>
          <a:xfrm>
            <a:off x="252919" y="1123837"/>
            <a:ext cx="2617961"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1132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ftr="0" dt="0"/>
  <p:txStyles>
    <p:titleStyle>
      <a:lvl1pPr algn="l" defTabSz="914400" rtl="0" eaLnBrk="1" latinLnBrk="0" hangingPunct="1">
        <a:lnSpc>
          <a:spcPct val="90000"/>
        </a:lnSpc>
        <a:spcBef>
          <a:spcPct val="0"/>
        </a:spcBef>
        <a:buNone/>
        <a:defRPr sz="3600" kern="1200" spc="-60" baseline="0">
          <a:solidFill>
            <a:schemeClr val="bg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rgbClr val="5790A9"/>
        </a:buClr>
        <a:buFont typeface="Gotham Bold" pitchFamily="50" charset="0"/>
        <a:buChar char="∆"/>
        <a:defRPr sz="2000" kern="1200">
          <a:solidFill>
            <a:schemeClr val="bg1"/>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rgbClr val="5790A9"/>
        </a:buClr>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rgbClr val="5790A9"/>
        </a:buClr>
        <a:buFont typeface="Arial" panose="020B0604020202020204" pitchFamily="34" charset="0"/>
        <a:buChar char="-"/>
        <a:defRPr sz="1600" kern="1200">
          <a:solidFill>
            <a:schemeClr val="bg1"/>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rgbClr val="5790A9"/>
        </a:buClr>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rgbClr val="5790A9"/>
        </a:buClr>
        <a:buFont typeface="Arial" panose="020B0604020202020204" pitchFamily="34" charset="0"/>
        <a:buChar char="-"/>
        <a:defRPr sz="140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F42D8E4-246E-4196-ABDE-5CE94138EAE9}"/>
              </a:ext>
            </a:extLst>
          </p:cNvPr>
          <p:cNvPicPr>
            <a:picLocks noChangeAspect="1"/>
          </p:cNvPicPr>
          <p:nvPr userDrawn="1"/>
        </p:nvPicPr>
        <p:blipFill>
          <a:blip r:embed="rId13"/>
          <a:stretch>
            <a:fillRect/>
          </a:stretch>
        </p:blipFill>
        <p:spPr>
          <a:xfrm>
            <a:off x="9144" y="0"/>
            <a:ext cx="12173712" cy="6858000"/>
          </a:xfrm>
          <a:prstGeom prst="rect">
            <a:avLst/>
          </a:prstGeom>
        </p:spPr>
      </p:pic>
      <p:pic>
        <p:nvPicPr>
          <p:cNvPr id="15" name="Picture 14" descr="A picture containing television, food&#10;&#10;Description automatically generated">
            <a:extLst>
              <a:ext uri="{FF2B5EF4-FFF2-40B4-BE49-F238E27FC236}">
                <a16:creationId xmlns:a16="http://schemas.microsoft.com/office/drawing/2014/main" id="{455FB9FA-C750-4609-82B8-E1AE2391B415}"/>
              </a:ext>
            </a:extLst>
          </p:cNvPr>
          <p:cNvPicPr>
            <a:picLocks noChangeAspect="1"/>
          </p:cNvPicPr>
          <p:nvPr userDrawn="1"/>
        </p:nvPicPr>
        <p:blipFill>
          <a:blip r:embed="rId14"/>
          <a:stretch>
            <a:fillRect/>
          </a:stretch>
        </p:blipFill>
        <p:spPr>
          <a:xfrm>
            <a:off x="9144" y="0"/>
            <a:ext cx="12173712" cy="6858000"/>
          </a:xfrm>
          <a:prstGeom prst="rect">
            <a:avLst/>
          </a:prstGeom>
        </p:spPr>
      </p:pic>
      <p:sp>
        <p:nvSpPr>
          <p:cNvPr id="2" name="Title Placeholder 1"/>
          <p:cNvSpPr>
            <a:spLocks noGrp="1"/>
          </p:cNvSpPr>
          <p:nvPr>
            <p:ph type="title"/>
          </p:nvPr>
        </p:nvSpPr>
        <p:spPr>
          <a:xfrm>
            <a:off x="252919" y="1123837"/>
            <a:ext cx="2617961"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11801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hyperlink" Target="https://www.sciencedaily.com/releases/2020/05/200526173832.htm" TargetMode="Externa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hyperlink" Target="https://nam04.safelinks.protection.outlook.com/?url=https%3A%2F%2Fwww.iowaosha.gov%2Fsites%2Fauthoring.iowadivisionoflabor.gov%2Ffiles%2FCOVID-19%2520Guidance%2520for%2520Recordkeeping%2520-%25202020-04-10%2520final.pdf&amp;data=02%7C01%7Cmichael.gould%40iowaeda.com%7C7029c37434744b7c8b3008d80d5f0fb1%7C0e7d394658c840c4b5ca04ab67de9145%7C0%7C1%7C637274049241014076&amp;sdata=QfsIC8dHJsQ2vO9bkURJLmTpPjOzmgpP4IILJVcRI4A%3D&amp;reserved=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nam04.safelinks.protection.outlook.com/?url=https%3A%2F%2Fgovernor.iowa.gov%2Fsites%2Fdefault%2Ffiles%2Fdocuments%2FPublic%2520Health%2520Proclamation%2520-%25202020.05.26%2520%25281%2529.pdf&amp;data=02%7C01%7Cmichael.gould%40iowaeda.com%7C7029c37434744b7c8b3008d80d5f0fb1%7C0e7d394658c840c4b5ca04ab67de9145%7C0%7C1%7C637274049241014076&amp;sdata=zASOxnWr6CWKEkIstfr0a61sSAetTyGmlPWF8nOMBn0%3D&amp;reserved=0" TargetMode="Externa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hyperlink" Target="https://nam04.safelinks.protection.outlook.com/?url=https%3A%2F%2Fwww.osha.gov%2FPublications%2FOSHA4015.pdf&amp;data=02%7C01%7Cmichael.gould%40iowaeda.com%7C7029c37434744b7c8b3008d80d5f0fb1%7C0e7d394658c840c4b5ca04ab67de9145%7C0%7C1%7C637274049241004117&amp;sdata=Y45nqbJq2%2FcWW8quXvOoczkqZLuDfdsEDnw6CZpwJX0%3D&amp;reserved=0" TargetMode="External"/><Relationship Id="rId2" Type="http://schemas.openxmlformats.org/officeDocument/2006/relationships/hyperlink" Target="https://nam04.safelinks.protection.outlook.com/?url=http%3A%2F%2Fwww.iowaosha.gov%2F&amp;data=02%7C01%7Cmichael.gould%40iowaeda.com%7C7029c37434744b7c8b3008d80d5f0fb1%7C0e7d394658c840c4b5ca04ab67de9145%7C0%7C0%7C637274049241004117&amp;sdata=hg63hJFvQ0e8edJhvK6yI8kmvPfWm7YlBhaKD%2B35Mcs%3D&amp;reserved=0" TargetMode="Externa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Publications/OSHA3994.pdf" TargetMode="External"/><Relationship Id="rId2" Type="http://schemas.openxmlformats.org/officeDocument/2006/relationships/hyperlink" Target="https://nam04.safelinks.protection.outlook.com/?url=http%3A%2F%2Fwww.iowaosha.gov%2F&amp;data=02%7C01%7CMichael.Gould%40iowaeda.com%7Cf86c570d74174ca0070e08d80efa2bbf%7C0e7d394658c840c4b5ca04ab67de9145%7C0%7C1%7C637275814936586774&amp;sdata=%2F%2Fcc2IwcGa4a31mkQw4cTufx7GCW1YnUwfxtrhJM0C4%3D&amp;reserved=0" TargetMode="Externa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hyperlink" Target="https://governor.iowa.gov/sites/default/files/documents/Public%20Health%20Proclamation%20-%202020.06.10.pdf" TargetMode="Externa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hyperlink" Target="https://governor.iowa.gov/sites/default/files/documents/Public%20Health%20Proclamation%20-%202020.06.10.pdf" TargetMode="Externa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8" Type="http://schemas.openxmlformats.org/officeDocument/2006/relationships/hyperlink" Target="https://nam04.safelinks.protection.outlook.com/?url=https%3A%2F%2Fwww.osha.gov%2FPublications%2FOSHA3990.pdf&amp;data=02%7C01%7Cmichael.gould%40iowaeda.com%7C7029c37434744b7c8b3008d80d5f0fb1%7C0e7d394658c840c4b5ca04ab67de9145%7C0%7C1%7C637274049241053897&amp;sdata=yQl%2FpTei9JWy6iVeUpQz64lb%2BTj6TSgV9T8sC74zeGI%3D&amp;reserved=0" TargetMode="External"/><Relationship Id="rId13" Type="http://schemas.openxmlformats.org/officeDocument/2006/relationships/hyperlink" Target="https://www.iowaeconomicdevelopment.com/covid-19/" TargetMode="External"/><Relationship Id="rId3" Type="http://schemas.openxmlformats.org/officeDocument/2006/relationships/hyperlink" Target="https://nam04.safelinks.protection.outlook.com/?url=https%3A%2F%2Fidph.iowa.gov%2FPortals%2F1%2Fuserfiles%2F61%2Fcovid19%2FCornoavirus%2520Procedures%252005_27_2020.pdf&amp;data=02%7C01%7Cmichael.gould%40iowaeda.com%7C7029c37434744b7c8b3008d80d5f0fb1%7C0e7d394658c840c4b5ca04ab67de9145%7C0%7C1%7C637274049241043942&amp;sdata=YF5uO%2FVoFM4x64v5DDPegwZCTIFfPc54gHKm6rjuDk0%3D&amp;reserved=0" TargetMode="External"/><Relationship Id="rId7" Type="http://schemas.openxmlformats.org/officeDocument/2006/relationships/hyperlink" Target="https://nam04.safelinks.protection.outlook.com/?url=https%3A%2F%2Fwww.cdc.gov%2Fcoronavirus%2F2019-ncov%2Fcommunity%2Fguidance-business-response.html&amp;data=02%7C01%7Cmichael.gould%40iowaeda.com%7C7029c37434744b7c8b3008d80d5f0fb1%7C0e7d394658c840c4b5ca04ab67de9145%7C0%7C0%7C637274049241053897&amp;sdata=fxb04R%2FZCkMjy0neEkN8%2FudUxnsW8%2BzzvpzyWnlHkyk%3D&amp;reserved=0" TargetMode="External"/><Relationship Id="rId12" Type="http://schemas.openxmlformats.org/officeDocument/2006/relationships/hyperlink" Target="https://nam04.safelinks.protection.outlook.com/?url=http%3A%2F%2Fwww.iowaosha.gov%2F&amp;data=02%7C01%7Cmichael.gould%40iowaeda.com%7C7029c37434744b7c8b3008d80d5f0fb1%7C0e7d394658c840c4b5ca04ab67de9145%7C0%7C0%7C637274049241073813&amp;sdata=VREp8Q1eN64NaUp6JAfyem01HjUgQMVJnhl1VJgZj0I%3D&amp;reserved=0" TargetMode="External"/><Relationship Id="rId2" Type="http://schemas.openxmlformats.org/officeDocument/2006/relationships/hyperlink" Target="https://nam04.safelinks.protection.outlook.com/?url=https%3A%2F%2Fcoronavirus.iowa.gov%2F&amp;data=02%7C01%7Cmichael.gould%40iowaeda.com%7C7029c37434744b7c8b3008d80d5f0fb1%7C0e7d394658c840c4b5ca04ab67de9145%7C0%7C1%7C637274049241033986&amp;sdata=SQPasBRCrKoG2uG9jOtJIs%2FdbQcjL477WTEhimzJtM8%3D&amp;reserved=0" TargetMode="External"/><Relationship Id="rId1" Type="http://schemas.openxmlformats.org/officeDocument/2006/relationships/slideLayout" Target="../slideLayouts/slideLayout24.xml"/><Relationship Id="rId6" Type="http://schemas.openxmlformats.org/officeDocument/2006/relationships/hyperlink" Target="https://idph.iowa.gov/Emerging-Health-Issues/Novel-Coronavirus/Business-and-Organizations" TargetMode="External"/><Relationship Id="rId11" Type="http://schemas.openxmlformats.org/officeDocument/2006/relationships/hyperlink" Target="https://nam04.safelinks.protection.outlook.com/?url=https%3A%2F%2Fwww.osha.gov%2Fnews%2Fnewreleases%2Fnational%2F04162020-0&amp;data=02%7C01%7Cmichael.gould%40iowaeda.com%7C7029c37434744b7c8b3008d80d5f0fb1%7C0e7d394658c840c4b5ca04ab67de9145%7C0%7C0%7C637274049241073813&amp;sdata=b%2FF%2Bt1ZdmTAY8Nzye5oZPGyR1K8xun0%2BythABGCuRBY%3D&amp;reserved=0" TargetMode="External"/><Relationship Id="rId5" Type="http://schemas.openxmlformats.org/officeDocument/2006/relationships/hyperlink" Target="https://nam04.safelinks.protection.outlook.com/?url=https%3A%2F%2Fidph.iowa.gov%2FPortals%2F1%2Fuserfiles%2F7%2FCOVID-19%2520Case%2520Investigation%2520Guidance.pdf&amp;data=02%7C01%7Cmichael.gould%40iowaeda.com%7C7029c37434744b7c8b3008d80d5f0fb1%7C0e7d394658c840c4b5ca04ab67de9145%7C0%7C1%7C637274049241043942&amp;sdata=iKk4Rqm%2FS5X3xra5q3LmhXHbQ1vHLtxOLQHCLU9RrUE%3D&amp;reserved=0" TargetMode="External"/><Relationship Id="rId15" Type="http://schemas.openxmlformats.org/officeDocument/2006/relationships/hyperlink" Target="https://nam04.safelinks.protection.outlook.com/?url=http%3A%2F%2Fwww.dentalboard.iowa.gov%2F&amp;data=02%7C01%7Cmichael.gould%40iowaeda.com%7C7029c37434744b7c8b3008d80d5f0fb1%7C0e7d394658c840c4b5ca04ab67de9145%7C0%7C0%7C637274049241083772&amp;sdata=jJSuZP%2FYJH4smRJXLX4eI7BxigPAv0sMH%2BYG5uiFBxo%3D&amp;reserved=0" TargetMode="External"/><Relationship Id="rId10" Type="http://schemas.openxmlformats.org/officeDocument/2006/relationships/hyperlink" Target="https://nam04.safelinks.protection.outlook.com/?url=https%3A%2F%2Fwww.osha.gov%2Fnews%2Fnewsreleases%2Fnational%2F04132020-0&amp;data=02%7C01%7Cmichael.gould%40iowaeda.com%7C7029c37434744b7c8b3008d80d5f0fb1%7C0e7d394658c840c4b5ca04ab67de9145%7C0%7C0%7C637274049241063861&amp;sdata=YXe%2B4oxtrfXZT%2Foc8eXOWBGhkKZjWHX5QP5e4N5u2eI%3D&amp;reserved=0" TargetMode="External"/><Relationship Id="rId4" Type="http://schemas.openxmlformats.org/officeDocument/2006/relationships/hyperlink" Target="https://nam04.safelinks.protection.outlook.com/?url=https%3A%2F%2Fidph.iowa.gov%2FPortals%2F1%2Fuserfiles%2F7%2F20200418IDPHOrder.pdf&amp;data=02%7C01%7Cmichael.gould%40iowaeda.com%7C7029c37434744b7c8b3008d80d5f0fb1%7C0e7d394658c840c4b5ca04ab67de9145%7C0%7C1%7C637274049241043942&amp;sdata=VZMLwzcZJWa%2BC0W%2BAWhkjp3dAToaJfDwf%2Ft3FILansc%3D&amp;reserved=0" TargetMode="External"/><Relationship Id="rId9" Type="http://schemas.openxmlformats.org/officeDocument/2006/relationships/hyperlink" Target="https://nam04.safelinks.protection.outlook.com/?url=https%3A%2F%2Fwww.osha.gov%2FPublications%2FOSHA3994.pdf&amp;data=02%7C01%7Cmichael.gould%40iowaeda.com%7C7029c37434744b7c8b3008d80d5f0fb1%7C0e7d394658c840c4b5ca04ab67de9145%7C0%7C1%7C637274049241063861&amp;sdata=USLSMHey9v3PInpb1RY5%2FpozPf2B016oQy2PemWaeEs%3D&amp;reserved=0" TargetMode="External"/><Relationship Id="rId14" Type="http://schemas.openxmlformats.org/officeDocument/2006/relationships/hyperlink" Target="https://nam04.safelinks.protection.outlook.com/?url=https%3A%2F%2Fdhs.iowa.gov%2Fchildcare-covid-19&amp;data=02%7C01%7Cmichael.gould%40iowaeda.com%7C7029c37434744b7c8b3008d80d5f0fb1%7C0e7d394658c840c4b5ca04ab67de9145%7C0%7C0%7C637274049241083772&amp;sdata=wQQZqkkGhz7w6U6PHNuRtQtHiZodbRYiH72tbtBD5Qw%3D&amp;reserved=0"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mailto:covid19business@iowa.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hyperlink" Target="http://www.testiowa.com/" TargetMode="Externa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hyperlink" Target="https://www.fda.gov/medical-devices/emergency-situations-medical-devices/emergency-use-authorizations#coronavirus2019" TargetMode="Externa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4F544-EAFD-4722-A838-FCC920777B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748310FD-2A76-4387-B51E-4B3979E5D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AB34C33A-7C3B-44AB-B6E4-D17FB3E2A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8AD0505-CF42-4483-AF97-4A90161A1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E1264BD7-3B01-4608-997D-55B0646454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 y="100853"/>
            <a:ext cx="12192000" cy="6858000"/>
          </a:xfrm>
          <a:prstGeom prst="rect">
            <a:avLst/>
          </a:prstGeom>
        </p:spPr>
      </p:pic>
      <p:sp>
        <p:nvSpPr>
          <p:cNvPr id="6" name="Title 5">
            <a:extLst>
              <a:ext uri="{FF2B5EF4-FFF2-40B4-BE49-F238E27FC236}">
                <a16:creationId xmlns:a16="http://schemas.microsoft.com/office/drawing/2014/main" id="{5D595055-9A3C-4B5D-B34B-ED2AEE9217D9}"/>
              </a:ext>
            </a:extLst>
          </p:cNvPr>
          <p:cNvSpPr>
            <a:spLocks noGrp="1"/>
          </p:cNvSpPr>
          <p:nvPr>
            <p:ph type="ctrTitle"/>
          </p:nvPr>
        </p:nvSpPr>
        <p:spPr>
          <a:xfrm>
            <a:off x="1524000" y="2922998"/>
            <a:ext cx="9144000" cy="2387600"/>
          </a:xfrm>
        </p:spPr>
        <p:txBody>
          <a:bodyPr>
            <a:noAutofit/>
          </a:bodyPr>
          <a:lstStyle/>
          <a:p>
            <a:pPr algn="ctr"/>
            <a:r>
              <a:rPr lang="en-US" sz="3400" dirty="0">
                <a:solidFill>
                  <a:schemeClr val="bg1"/>
                </a:solidFill>
                <a:latin typeface="Arial" panose="020B0604020202020204" pitchFamily="34" charset="0"/>
                <a:cs typeface="Arial" panose="020B0604020202020204" pitchFamily="34" charset="0"/>
              </a:rPr>
              <a:t>MITIGATING COVID-19 FOR </a:t>
            </a:r>
            <a:br>
              <a:rPr lang="en-US" sz="3400" dirty="0">
                <a:solidFill>
                  <a:schemeClr val="bg1"/>
                </a:solidFill>
                <a:latin typeface="Arial" panose="020B0604020202020204" pitchFamily="34" charset="0"/>
                <a:cs typeface="Arial" panose="020B0604020202020204" pitchFamily="34" charset="0"/>
              </a:rPr>
            </a:br>
            <a:r>
              <a:rPr lang="en-US" sz="3400" dirty="0">
                <a:solidFill>
                  <a:schemeClr val="bg1"/>
                </a:solidFill>
                <a:latin typeface="Arial" panose="020B0604020202020204" pitchFamily="34" charset="0"/>
                <a:cs typeface="Arial" panose="020B0604020202020204" pitchFamily="34" charset="0"/>
              </a:rPr>
              <a:t>IOWA BUSINESSES AND ORGANIZATIONS</a:t>
            </a:r>
          </a:p>
        </p:txBody>
      </p:sp>
      <p:sp>
        <p:nvSpPr>
          <p:cNvPr id="7" name="Subtitle 6">
            <a:extLst>
              <a:ext uri="{FF2B5EF4-FFF2-40B4-BE49-F238E27FC236}">
                <a16:creationId xmlns:a16="http://schemas.microsoft.com/office/drawing/2014/main" id="{4D22CD12-88D9-4A9E-B465-50753E1301D2}"/>
              </a:ext>
            </a:extLst>
          </p:cNvPr>
          <p:cNvSpPr>
            <a:spLocks noGrp="1"/>
          </p:cNvSpPr>
          <p:nvPr>
            <p:ph type="subTitle" idx="1"/>
          </p:nvPr>
        </p:nvSpPr>
        <p:spPr>
          <a:xfrm>
            <a:off x="1524000" y="5677976"/>
            <a:ext cx="9144000" cy="1655762"/>
          </a:xfrm>
        </p:spPr>
        <p:txBody>
          <a:bodyPr>
            <a:normAutofit/>
          </a:bodyPr>
          <a:lstStyle/>
          <a:p>
            <a:pPr algn="ctr">
              <a:lnSpc>
                <a:spcPct val="60000"/>
              </a:lnSpc>
            </a:pPr>
            <a:r>
              <a:rPr lang="en-US" sz="2600" dirty="0">
                <a:solidFill>
                  <a:srgbClr val="FFFFFF"/>
                </a:solidFill>
                <a:latin typeface="Arial" panose="020B0604020202020204" pitchFamily="34" charset="0"/>
                <a:cs typeface="Arial" panose="020B0604020202020204" pitchFamily="34" charset="0"/>
              </a:rPr>
              <a:t>Frequently asked questions with answers </a:t>
            </a:r>
          </a:p>
          <a:p>
            <a:pPr algn="ctr">
              <a:lnSpc>
                <a:spcPct val="60000"/>
              </a:lnSpc>
            </a:pPr>
            <a:r>
              <a:rPr lang="en-US" sz="2600" dirty="0">
                <a:solidFill>
                  <a:srgbClr val="FFFFFF"/>
                </a:solidFill>
                <a:latin typeface="Arial" panose="020B0604020202020204" pitchFamily="34" charset="0"/>
                <a:cs typeface="Arial" panose="020B0604020202020204" pitchFamily="34" charset="0"/>
              </a:rPr>
              <a:t>to assist Iowan’s with virus containment</a:t>
            </a:r>
          </a:p>
          <a:p>
            <a:pPr algn="ctr">
              <a:lnSpc>
                <a:spcPct val="60000"/>
              </a:lnSpc>
            </a:pPr>
            <a:endParaRPr lang="en-US" dirty="0"/>
          </a:p>
        </p:txBody>
      </p:sp>
    </p:spTree>
    <p:extLst>
      <p:ext uri="{BB962C8B-B14F-4D97-AF65-F5344CB8AC3E}">
        <p14:creationId xmlns:p14="http://schemas.microsoft.com/office/powerpoint/2010/main" val="364497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411D-6663-4687-BCEE-7789FAB1A980}"/>
              </a:ext>
            </a:extLst>
          </p:cNvPr>
          <p:cNvSpPr>
            <a:spLocks noGrp="1"/>
          </p:cNvSpPr>
          <p:nvPr>
            <p:ph type="title"/>
          </p:nvPr>
        </p:nvSpPr>
        <p:spPr/>
        <p:txBody>
          <a:bodyPr>
            <a:noAutofit/>
          </a:bodyPr>
          <a:lstStyle/>
          <a:p>
            <a:r>
              <a:rPr lang="en-US" sz="2400" dirty="0"/>
              <a:t>Business Operations:</a:t>
            </a:r>
            <a:br>
              <a:rPr lang="en-US" sz="2400" dirty="0"/>
            </a:br>
            <a:br>
              <a:rPr lang="en-US" sz="2200" dirty="0"/>
            </a:br>
            <a:r>
              <a:rPr lang="en-US" sz="2200" b="1" dirty="0"/>
              <a:t>Question: </a:t>
            </a:r>
            <a:r>
              <a:rPr lang="en-US" sz="2200" dirty="0"/>
              <a:t>We have an employee that was in close contact with a COVID-19 Positive case and they themselves have tested negative.  Can they return to work or do they need to self-quarantine for the entire 14 days from date of last exposure?</a:t>
            </a:r>
          </a:p>
        </p:txBody>
      </p:sp>
      <p:sp>
        <p:nvSpPr>
          <p:cNvPr id="3" name="Content Placeholder 2">
            <a:extLst>
              <a:ext uri="{FF2B5EF4-FFF2-40B4-BE49-F238E27FC236}">
                <a16:creationId xmlns:a16="http://schemas.microsoft.com/office/drawing/2014/main" id="{1138587B-1732-4CA3-A836-2F9F9A878D2E}"/>
              </a:ext>
            </a:extLst>
          </p:cNvPr>
          <p:cNvSpPr>
            <a:spLocks noGrp="1"/>
          </p:cNvSpPr>
          <p:nvPr>
            <p:ph idx="1"/>
          </p:nvPr>
        </p:nvSpPr>
        <p:spPr>
          <a:xfrm>
            <a:off x="3546538" y="1319714"/>
            <a:ext cx="7315200" cy="4700892"/>
          </a:xfrm>
        </p:spPr>
        <p:txBody>
          <a:bodyPr>
            <a:normAutofit/>
          </a:bodyPr>
          <a:lstStyle/>
          <a:p>
            <a:pPr marL="0" indent="0">
              <a:buNone/>
            </a:pPr>
            <a:r>
              <a:rPr lang="en-US" sz="2400" b="1" dirty="0"/>
              <a:t>Answer:</a:t>
            </a:r>
          </a:p>
          <a:p>
            <a:r>
              <a:rPr lang="en-US" sz="2400" dirty="0"/>
              <a:t>Our recommendation is to self-quarantine for 14 days after close contact with a confirmed case.  The negative test is just a point in time, so the person could be positive tomorrow.  Also asymptomatic people can spread the virus.  T</a:t>
            </a:r>
            <a:r>
              <a:rPr lang="en-US" sz="2400" dirty="0">
                <a:ea typeface="Calibri" panose="020F0502020204030204" pitchFamily="34" charset="0"/>
              </a:rPr>
              <a:t>herefore they must quarantine for a full 14 days unless a critical worker in which case they need to follow critical worker guidance.</a:t>
            </a:r>
            <a:endParaRPr lang="en-US" sz="2400" dirty="0"/>
          </a:p>
          <a:p>
            <a:r>
              <a:rPr lang="en-US" sz="2400" dirty="0">
                <a:hlinkClick r:id="rId2"/>
              </a:rPr>
              <a:t>https://www.sciencedaily.com/releases/2020/05/200526173832.htm</a:t>
            </a:r>
            <a:endParaRPr lang="en-US" sz="24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14410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2BF7-B285-418A-BDBB-19A6FD3CEAC5}"/>
              </a:ext>
            </a:extLst>
          </p:cNvPr>
          <p:cNvSpPr>
            <a:spLocks noGrp="1"/>
          </p:cNvSpPr>
          <p:nvPr>
            <p:ph type="title"/>
          </p:nvPr>
        </p:nvSpPr>
        <p:spPr/>
        <p:txBody>
          <a:bodyPr>
            <a:normAutofit/>
          </a:bodyPr>
          <a:lstStyle/>
          <a:p>
            <a:r>
              <a:rPr lang="en-US" sz="2400" dirty="0"/>
              <a:t>Business Operations:</a:t>
            </a:r>
            <a:br>
              <a:rPr lang="en-US" sz="2400" b="1" dirty="0"/>
            </a:br>
            <a:br>
              <a:rPr lang="en-US" sz="2400" b="1" dirty="0"/>
            </a:br>
            <a:r>
              <a:rPr lang="en-US" sz="2400" b="1" dirty="0"/>
              <a:t>Question:  </a:t>
            </a:r>
            <a:r>
              <a:rPr lang="en-US" sz="2400" dirty="0"/>
              <a:t>Are businesses required to inform fellow employees of positive COVID cases within their business?</a:t>
            </a:r>
            <a:br>
              <a:rPr lang="en-US" sz="2400" dirty="0"/>
            </a:br>
            <a:endParaRPr lang="en-US" sz="2400" dirty="0"/>
          </a:p>
        </p:txBody>
      </p:sp>
      <p:sp>
        <p:nvSpPr>
          <p:cNvPr id="3" name="Content Placeholder 2">
            <a:extLst>
              <a:ext uri="{FF2B5EF4-FFF2-40B4-BE49-F238E27FC236}">
                <a16:creationId xmlns:a16="http://schemas.microsoft.com/office/drawing/2014/main" id="{57C186D6-6C5E-4B7F-A4AC-C755E93C56BA}"/>
              </a:ext>
            </a:extLst>
          </p:cNvPr>
          <p:cNvSpPr>
            <a:spLocks noGrp="1"/>
          </p:cNvSpPr>
          <p:nvPr>
            <p:ph idx="1"/>
          </p:nvPr>
        </p:nvSpPr>
        <p:spPr/>
        <p:txBody>
          <a:bodyPr/>
          <a:lstStyle/>
          <a:p>
            <a:pPr marL="0" indent="0">
              <a:buNone/>
            </a:pPr>
            <a:r>
              <a:rPr lang="en-US" sz="2400" b="1" dirty="0"/>
              <a:t>Answer:  </a:t>
            </a:r>
          </a:p>
          <a:p>
            <a:r>
              <a:rPr lang="en-US" sz="2400" dirty="0"/>
              <a:t>It would be best practice to notify other personnel in the office that had close contact with the exposed person - but we do not recommend mass notification with name of infected person.  Close contacts should also be identified during the case investigation.  </a:t>
            </a:r>
          </a:p>
          <a:p>
            <a:endParaRPr lang="en-US" dirty="0"/>
          </a:p>
        </p:txBody>
      </p:sp>
    </p:spTree>
    <p:extLst>
      <p:ext uri="{BB962C8B-B14F-4D97-AF65-F5344CB8AC3E}">
        <p14:creationId xmlns:p14="http://schemas.microsoft.com/office/powerpoint/2010/main" val="379379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6930-94D3-48F7-9D15-18625B5B25E9}"/>
              </a:ext>
            </a:extLst>
          </p:cNvPr>
          <p:cNvSpPr>
            <a:spLocks noGrp="1"/>
          </p:cNvSpPr>
          <p:nvPr>
            <p:ph type="title"/>
          </p:nvPr>
        </p:nvSpPr>
        <p:spPr/>
        <p:txBody>
          <a:bodyPr>
            <a:normAutofit/>
          </a:bodyPr>
          <a:lstStyle/>
          <a:p>
            <a:r>
              <a:rPr lang="en-US" sz="2400" dirty="0"/>
              <a:t>Business Operations:</a:t>
            </a:r>
            <a:br>
              <a:rPr lang="en-US" sz="2400" b="1" dirty="0"/>
            </a:br>
            <a:br>
              <a:rPr lang="en-US" sz="2400" b="1" dirty="0"/>
            </a:br>
            <a:r>
              <a:rPr lang="en-US" sz="2400" b="1" dirty="0"/>
              <a:t>Question:  </a:t>
            </a:r>
            <a:r>
              <a:rPr lang="en-US" sz="2400" dirty="0"/>
              <a:t>Will it violate HIPAA to clean the workstation of an employee who tested positive. </a:t>
            </a:r>
            <a:br>
              <a:rPr lang="en-US" sz="2400" dirty="0"/>
            </a:br>
            <a:endParaRPr lang="en-US" sz="2400" dirty="0"/>
          </a:p>
        </p:txBody>
      </p:sp>
      <p:sp>
        <p:nvSpPr>
          <p:cNvPr id="3" name="Content Placeholder 2">
            <a:extLst>
              <a:ext uri="{FF2B5EF4-FFF2-40B4-BE49-F238E27FC236}">
                <a16:creationId xmlns:a16="http://schemas.microsoft.com/office/drawing/2014/main" id="{2EEA9788-1CC1-4445-8F8D-1F3076178226}"/>
              </a:ext>
            </a:extLst>
          </p:cNvPr>
          <p:cNvSpPr>
            <a:spLocks noGrp="1"/>
          </p:cNvSpPr>
          <p:nvPr>
            <p:ph idx="1"/>
          </p:nvPr>
        </p:nvSpPr>
        <p:spPr>
          <a:xfrm>
            <a:off x="3688114" y="864108"/>
            <a:ext cx="7315200" cy="5120640"/>
          </a:xfrm>
        </p:spPr>
        <p:txBody>
          <a:bodyPr>
            <a:normAutofit/>
          </a:bodyPr>
          <a:lstStyle/>
          <a:p>
            <a:pPr marL="0" indent="0">
              <a:buNone/>
            </a:pPr>
            <a:r>
              <a:rPr lang="en-US" sz="2400" b="1" dirty="0"/>
              <a:t>Answer:</a:t>
            </a:r>
          </a:p>
          <a:p>
            <a:r>
              <a:rPr lang="en-US" sz="2400" dirty="0"/>
              <a:t>If possible, the workstation should be cleaned after hours to decrease the chances of identifying the employee who tested positive.  The cleaning should also focus on frequently touched areas and shared spaces. </a:t>
            </a:r>
          </a:p>
        </p:txBody>
      </p:sp>
    </p:spTree>
    <p:extLst>
      <p:ext uri="{BB962C8B-B14F-4D97-AF65-F5344CB8AC3E}">
        <p14:creationId xmlns:p14="http://schemas.microsoft.com/office/powerpoint/2010/main" val="94559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ADD9-A54D-404D-8126-686DA99A4ABA}"/>
              </a:ext>
            </a:extLst>
          </p:cNvPr>
          <p:cNvSpPr>
            <a:spLocks noGrp="1"/>
          </p:cNvSpPr>
          <p:nvPr>
            <p:ph type="title"/>
          </p:nvPr>
        </p:nvSpPr>
        <p:spPr/>
        <p:txBody>
          <a:bodyPr>
            <a:normAutofit/>
          </a:bodyPr>
          <a:lstStyle/>
          <a:p>
            <a:r>
              <a:rPr lang="en-US" sz="2400" dirty="0">
                <a:latin typeface="+mn-lt"/>
              </a:rPr>
              <a:t>Business Operations:</a:t>
            </a:r>
            <a:br>
              <a:rPr lang="en-US" sz="2400" b="1" dirty="0">
                <a:latin typeface="+mn-lt"/>
              </a:rPr>
            </a:br>
            <a:br>
              <a:rPr lang="en-US" sz="2400" b="1" dirty="0">
                <a:latin typeface="+mn-lt"/>
              </a:rPr>
            </a:br>
            <a:r>
              <a:rPr lang="en-US" sz="2400" b="1" dirty="0">
                <a:latin typeface="+mn-lt"/>
              </a:rPr>
              <a:t>Question:  </a:t>
            </a:r>
            <a:r>
              <a:rPr lang="en-US" sz="2400" dirty="0">
                <a:latin typeface="+mn-lt"/>
              </a:rPr>
              <a:t>When is</a:t>
            </a:r>
            <a:br>
              <a:rPr lang="en-US" sz="2400" dirty="0">
                <a:latin typeface="+mn-lt"/>
              </a:rPr>
            </a:br>
            <a:r>
              <a:rPr lang="en-US" sz="2400" dirty="0">
                <a:latin typeface="+mn-lt"/>
              </a:rPr>
              <a:t> the start date of the </a:t>
            </a:r>
            <a:br>
              <a:rPr lang="en-US" sz="2400" dirty="0">
                <a:latin typeface="+mn-lt"/>
              </a:rPr>
            </a:br>
            <a:r>
              <a:rPr lang="en-US" sz="2400" dirty="0">
                <a:latin typeface="+mn-lt"/>
              </a:rPr>
              <a:t>10 days for isolation for a positive COVID-19 test? Is it the start date when the test was first completed, or when the positive result was emailed?</a:t>
            </a:r>
          </a:p>
        </p:txBody>
      </p:sp>
      <p:sp>
        <p:nvSpPr>
          <p:cNvPr id="3" name="Content Placeholder 2">
            <a:extLst>
              <a:ext uri="{FF2B5EF4-FFF2-40B4-BE49-F238E27FC236}">
                <a16:creationId xmlns:a16="http://schemas.microsoft.com/office/drawing/2014/main" id="{4888487C-ADE1-4F41-A93B-7B9FAF403356}"/>
              </a:ext>
            </a:extLst>
          </p:cNvPr>
          <p:cNvSpPr>
            <a:spLocks noGrp="1"/>
          </p:cNvSpPr>
          <p:nvPr>
            <p:ph idx="1"/>
          </p:nvPr>
        </p:nvSpPr>
        <p:spPr>
          <a:xfrm>
            <a:off x="3573432" y="864108"/>
            <a:ext cx="7315200" cy="5120640"/>
          </a:xfrm>
        </p:spPr>
        <p:txBody>
          <a:bodyPr>
            <a:normAutofit/>
          </a:bodyPr>
          <a:lstStyle/>
          <a:p>
            <a:pPr marL="0" indent="0">
              <a:buNone/>
            </a:pPr>
            <a:r>
              <a:rPr lang="en-US" sz="2400" b="1" dirty="0"/>
              <a:t>Answer:</a:t>
            </a:r>
          </a:p>
          <a:p>
            <a:r>
              <a:rPr lang="en-US" sz="2400" dirty="0"/>
              <a:t>The start date is the day of the test (not the day that results were released). </a:t>
            </a:r>
          </a:p>
        </p:txBody>
      </p:sp>
    </p:spTree>
    <p:extLst>
      <p:ext uri="{BB962C8B-B14F-4D97-AF65-F5344CB8AC3E}">
        <p14:creationId xmlns:p14="http://schemas.microsoft.com/office/powerpoint/2010/main" val="328774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D469-C9B3-4CB4-BAA7-73CAC7F4C19A}"/>
              </a:ext>
            </a:extLst>
          </p:cNvPr>
          <p:cNvSpPr>
            <a:spLocks noGrp="1"/>
          </p:cNvSpPr>
          <p:nvPr>
            <p:ph type="title"/>
          </p:nvPr>
        </p:nvSpPr>
        <p:spPr/>
        <p:txBody>
          <a:bodyPr>
            <a:normAutofit/>
          </a:bodyPr>
          <a:lstStyle/>
          <a:p>
            <a:r>
              <a:rPr lang="en-US" sz="2400" dirty="0">
                <a:latin typeface="+mn-lt"/>
              </a:rPr>
              <a:t>Business Operations:</a:t>
            </a:r>
            <a:br>
              <a:rPr lang="en-US" sz="2400" dirty="0">
                <a:latin typeface="+mn-lt"/>
              </a:rPr>
            </a:br>
            <a:br>
              <a:rPr lang="en-US" sz="2400" dirty="0">
                <a:latin typeface="+mn-lt"/>
              </a:rPr>
            </a:br>
            <a:r>
              <a:rPr lang="en-US" sz="2400" dirty="0">
                <a:latin typeface="+mn-lt"/>
              </a:rPr>
              <a:t>I have an employee who has tested positive for COVID-19.  When can this employee return to work?</a:t>
            </a:r>
          </a:p>
        </p:txBody>
      </p:sp>
      <p:sp>
        <p:nvSpPr>
          <p:cNvPr id="3" name="Content Placeholder 2">
            <a:extLst>
              <a:ext uri="{FF2B5EF4-FFF2-40B4-BE49-F238E27FC236}">
                <a16:creationId xmlns:a16="http://schemas.microsoft.com/office/drawing/2014/main" id="{44A733EE-F95C-4691-A27E-C813858B9C4B}"/>
              </a:ext>
            </a:extLst>
          </p:cNvPr>
          <p:cNvSpPr>
            <a:spLocks noGrp="1"/>
          </p:cNvSpPr>
          <p:nvPr>
            <p:ph idx="1"/>
          </p:nvPr>
        </p:nvSpPr>
        <p:spPr/>
        <p:txBody>
          <a:bodyPr>
            <a:normAutofit/>
          </a:bodyPr>
          <a:lstStyle/>
          <a:p>
            <a:pPr marL="0" indent="0">
              <a:buNone/>
            </a:pPr>
            <a:r>
              <a:rPr lang="en-US" sz="2400" b="1" dirty="0">
                <a:solidFill>
                  <a:schemeClr val="tx1"/>
                </a:solidFill>
              </a:rPr>
              <a:t>Answer:</a:t>
            </a:r>
          </a:p>
          <a:p>
            <a:pPr marL="0" indent="0">
              <a:buNone/>
            </a:pPr>
            <a:r>
              <a:rPr lang="en-US" sz="2400" dirty="0">
                <a:solidFill>
                  <a:schemeClr val="tx1"/>
                </a:solidFill>
              </a:rPr>
              <a:t>According to the CDC people are no longer considered contagious if:</a:t>
            </a:r>
          </a:p>
          <a:p>
            <a:r>
              <a:rPr lang="en-US" sz="2400" dirty="0">
                <a:solidFill>
                  <a:schemeClr val="tx1"/>
                </a:solidFill>
              </a:rPr>
              <a:t>At least 10 days have passed since symptoms first appeared, </a:t>
            </a:r>
            <a:r>
              <a:rPr lang="en-US" sz="2400" b="1" dirty="0">
                <a:solidFill>
                  <a:schemeClr val="tx1"/>
                </a:solidFill>
              </a:rPr>
              <a:t>and</a:t>
            </a:r>
          </a:p>
          <a:p>
            <a:r>
              <a:rPr lang="en-US" sz="2400" dirty="0">
                <a:solidFill>
                  <a:schemeClr val="tx1"/>
                </a:solidFill>
              </a:rPr>
              <a:t> At least 1 day (24 hours</a:t>
            </a:r>
            <a:r>
              <a:rPr lang="en-US" sz="2400">
                <a:solidFill>
                  <a:schemeClr val="tx1"/>
                </a:solidFill>
              </a:rPr>
              <a:t>) has </a:t>
            </a:r>
            <a:r>
              <a:rPr lang="en-US" sz="2400" dirty="0">
                <a:solidFill>
                  <a:schemeClr val="tx1"/>
                </a:solidFill>
              </a:rPr>
              <a:t>passed since recovery defined as resolution of fever without the use of fever-reducing medications and with improved symptoms (e.g., cough, shortness of breath). </a:t>
            </a:r>
          </a:p>
          <a:p>
            <a:endParaRPr lang="en-US" sz="2400" dirty="0">
              <a:solidFill>
                <a:schemeClr val="tx1"/>
              </a:solidFill>
            </a:endParaRPr>
          </a:p>
        </p:txBody>
      </p:sp>
    </p:spTree>
    <p:extLst>
      <p:ext uri="{BB962C8B-B14F-4D97-AF65-F5344CB8AC3E}">
        <p14:creationId xmlns:p14="http://schemas.microsoft.com/office/powerpoint/2010/main" val="310629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CAE3-0254-4F4C-A9ED-BE1503A4D1FF}"/>
              </a:ext>
            </a:extLst>
          </p:cNvPr>
          <p:cNvSpPr>
            <a:spLocks noGrp="1"/>
          </p:cNvSpPr>
          <p:nvPr>
            <p:ph type="title"/>
          </p:nvPr>
        </p:nvSpPr>
        <p:spPr/>
        <p:txBody>
          <a:bodyPr>
            <a:normAutofit/>
          </a:bodyPr>
          <a:lstStyle/>
          <a:p>
            <a:r>
              <a:rPr lang="en-US" sz="2400" dirty="0"/>
              <a:t>Business Operations:</a:t>
            </a:r>
            <a:br>
              <a:rPr lang="en-US" sz="2400" b="1" dirty="0"/>
            </a:br>
            <a:br>
              <a:rPr lang="en-US" sz="2400" b="1" dirty="0"/>
            </a:br>
            <a:r>
              <a:rPr lang="en-US" sz="2400" b="1" dirty="0"/>
              <a:t>Question: </a:t>
            </a:r>
            <a:r>
              <a:rPr lang="en-US" sz="2400" dirty="0"/>
              <a:t>Are there any recommendations for business/company travel?</a:t>
            </a:r>
            <a:br>
              <a:rPr lang="en-US" sz="2400" dirty="0"/>
            </a:br>
            <a:endParaRPr lang="en-US" sz="2400" dirty="0"/>
          </a:p>
        </p:txBody>
      </p:sp>
      <p:sp>
        <p:nvSpPr>
          <p:cNvPr id="4" name="Content Placeholder 3">
            <a:extLst>
              <a:ext uri="{FF2B5EF4-FFF2-40B4-BE49-F238E27FC236}">
                <a16:creationId xmlns:a16="http://schemas.microsoft.com/office/drawing/2014/main" id="{DD31C04A-C6B2-4948-9074-885215B826C2}"/>
              </a:ext>
            </a:extLst>
          </p:cNvPr>
          <p:cNvSpPr>
            <a:spLocks noGrp="1"/>
          </p:cNvSpPr>
          <p:nvPr>
            <p:ph idx="1"/>
          </p:nvPr>
        </p:nvSpPr>
        <p:spPr/>
        <p:txBody>
          <a:bodyPr>
            <a:normAutofit fontScale="70000" lnSpcReduction="20000"/>
          </a:bodyPr>
          <a:lstStyle/>
          <a:p>
            <a:pPr marL="0" indent="0">
              <a:buNone/>
            </a:pPr>
            <a:r>
              <a:rPr lang="en-US" sz="2100" b="1" dirty="0"/>
              <a:t>Answer:</a:t>
            </a:r>
          </a:p>
          <a:p>
            <a:r>
              <a:rPr lang="en-US" sz="2100" dirty="0"/>
              <a:t>Updated travel related guidance for COVID-19</a:t>
            </a:r>
          </a:p>
          <a:p>
            <a:pPr lvl="1"/>
            <a:r>
              <a:rPr lang="en-US" sz="2100" dirty="0"/>
              <a:t>COVID-19 virus is circulating across the United States. While there is no longer a recommendation to self-isolate for 14 days after returning home from travel outside of Iowa and within the United States (as long as the traveler remains well and has not been identified as a close contact of an ill individual), travelers should continue to: </a:t>
            </a:r>
          </a:p>
          <a:p>
            <a:pPr lvl="1"/>
            <a:r>
              <a:rPr lang="en-US" sz="2100" dirty="0"/>
              <a:t>Clean your hands often. </a:t>
            </a:r>
          </a:p>
          <a:p>
            <a:pPr lvl="1"/>
            <a:r>
              <a:rPr lang="en-US" sz="2100" dirty="0"/>
              <a:t>Wash your hands often with soap and water for at least 20 seconds especially after you have been in a public place, or after blowing your nose, coughing, or sneezing. If soap and water are not readily available, use the hand sanitizer that contains at least 60% alcohol. Cover all surfaces of your hands and rub your hands together until they feel dry.</a:t>
            </a:r>
          </a:p>
          <a:p>
            <a:pPr lvl="1"/>
            <a:r>
              <a:rPr lang="en-US" sz="2100" dirty="0"/>
              <a:t>Avoid touching your eyes, nose, and mouth.</a:t>
            </a:r>
          </a:p>
          <a:p>
            <a:pPr lvl="1"/>
            <a:r>
              <a:rPr lang="en-US" sz="2100" dirty="0"/>
              <a:t>Avoid close contact with others.</a:t>
            </a:r>
          </a:p>
          <a:p>
            <a:pPr lvl="1"/>
            <a:r>
              <a:rPr lang="en-US" sz="2100" dirty="0"/>
              <a:t>Keep 6 feet of physical distance from others.</a:t>
            </a:r>
          </a:p>
          <a:p>
            <a:pPr lvl="1"/>
            <a:r>
              <a:rPr lang="en-US" sz="2100" dirty="0"/>
              <a:t>Avoiding close contact is especially important if you are at higher risk of getting sick from COVID-19.</a:t>
            </a:r>
          </a:p>
          <a:p>
            <a:pPr lvl="1"/>
            <a:r>
              <a:rPr lang="en-US" sz="2100" dirty="0"/>
              <a:t>Wear a cloth face covering in public.</a:t>
            </a:r>
          </a:p>
          <a:p>
            <a:pPr lvl="1"/>
            <a:r>
              <a:rPr lang="en-US" sz="2100" dirty="0"/>
              <a:t>Cover coughs and sneezes.</a:t>
            </a:r>
          </a:p>
          <a:p>
            <a:pPr lvl="1"/>
            <a:r>
              <a:rPr lang="en-US" sz="2100" dirty="0"/>
              <a:t>The Centers for Disease Control and Prevention continues to recommend that person is returning from international travel self-quarantine for 14 days after they return.</a:t>
            </a:r>
          </a:p>
          <a:p>
            <a:pPr lvl="1"/>
            <a:r>
              <a:rPr lang="en-US" sz="2100" dirty="0"/>
              <a:t>Do not travel if you are sick.</a:t>
            </a:r>
          </a:p>
          <a:p>
            <a:endParaRPr lang="en-US" dirty="0"/>
          </a:p>
        </p:txBody>
      </p:sp>
    </p:spTree>
    <p:extLst>
      <p:ext uri="{BB962C8B-B14F-4D97-AF65-F5344CB8AC3E}">
        <p14:creationId xmlns:p14="http://schemas.microsoft.com/office/powerpoint/2010/main" val="103285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7ABF-C1D3-45C4-95D5-32B5F1E80DCF}"/>
              </a:ext>
            </a:extLst>
          </p:cNvPr>
          <p:cNvSpPr>
            <a:spLocks noGrp="1"/>
          </p:cNvSpPr>
          <p:nvPr>
            <p:ph type="title"/>
          </p:nvPr>
        </p:nvSpPr>
        <p:spPr/>
        <p:txBody>
          <a:bodyPr>
            <a:normAutofit/>
          </a:bodyPr>
          <a:lstStyle/>
          <a:p>
            <a:r>
              <a:rPr lang="en-US" sz="2400" dirty="0"/>
              <a:t>Regulatory:</a:t>
            </a:r>
            <a:br>
              <a:rPr lang="en-US" sz="2400" dirty="0"/>
            </a:br>
            <a:br>
              <a:rPr lang="en-US" sz="2400" dirty="0"/>
            </a:br>
            <a:r>
              <a:rPr lang="en-US" sz="2400" b="1" dirty="0"/>
              <a:t>Question: </a:t>
            </a:r>
            <a:r>
              <a:rPr lang="en-US" sz="2400" dirty="0"/>
              <a:t> Do I have to record or report positive COVID-19 cases involving my employees?</a:t>
            </a:r>
          </a:p>
        </p:txBody>
      </p:sp>
      <p:sp>
        <p:nvSpPr>
          <p:cNvPr id="3" name="Content Placeholder 2">
            <a:extLst>
              <a:ext uri="{FF2B5EF4-FFF2-40B4-BE49-F238E27FC236}">
                <a16:creationId xmlns:a16="http://schemas.microsoft.com/office/drawing/2014/main" id="{A81F5852-80C6-416E-9374-FC7A9506D301}"/>
              </a:ext>
            </a:extLst>
          </p:cNvPr>
          <p:cNvSpPr>
            <a:spLocks noGrp="1"/>
          </p:cNvSpPr>
          <p:nvPr>
            <p:ph idx="1"/>
          </p:nvPr>
        </p:nvSpPr>
        <p:spPr/>
        <p:txBody>
          <a:bodyPr/>
          <a:lstStyle/>
          <a:p>
            <a:pPr marL="0" indent="0">
              <a:buNone/>
            </a:pPr>
            <a:endParaRPr lang="en-US" sz="2400" b="1" dirty="0"/>
          </a:p>
          <a:p>
            <a:pPr marL="0" indent="0">
              <a:buNone/>
            </a:pPr>
            <a:r>
              <a:rPr lang="en-US" sz="2400" b="1" dirty="0"/>
              <a:t>Answer:</a:t>
            </a:r>
          </a:p>
          <a:p>
            <a:r>
              <a:rPr lang="en-US" sz="2400" dirty="0"/>
              <a:t>Under OSHA’s recordkeeping requirements, COVID-19 is a recordable illness, and employers are responsible for recording cases of COVID-19, if: (1) the case is a confirmed case of COVID-19, as defined by Centers for Disease Control and Prevention  (2) the case is work-related as defined by 29 CFR § 1904.5 and (3) the case involves one or more of the general recording criteria set forth in 1904.7.</a:t>
            </a:r>
          </a:p>
          <a:p>
            <a:r>
              <a:rPr lang="en-US" sz="2400" u="sng" dirty="0">
                <a:hlinkClick r:id="rId2"/>
              </a:rPr>
              <a:t>April 10, 2020 Recordkeeping Memorandum </a:t>
            </a:r>
            <a:endParaRPr lang="en-US" sz="2400" dirty="0"/>
          </a:p>
          <a:p>
            <a:pPr marL="0" indent="0">
              <a:buNone/>
            </a:pPr>
            <a:endParaRPr lang="en-US" b="1" dirty="0"/>
          </a:p>
          <a:p>
            <a:endParaRPr lang="en-US" b="1" dirty="0"/>
          </a:p>
        </p:txBody>
      </p:sp>
    </p:spTree>
    <p:extLst>
      <p:ext uri="{BB962C8B-B14F-4D97-AF65-F5344CB8AC3E}">
        <p14:creationId xmlns:p14="http://schemas.microsoft.com/office/powerpoint/2010/main" val="375944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21CF-0584-4F61-B0AB-078A788A512D}"/>
              </a:ext>
            </a:extLst>
          </p:cNvPr>
          <p:cNvSpPr>
            <a:spLocks noGrp="1"/>
          </p:cNvSpPr>
          <p:nvPr>
            <p:ph type="title"/>
          </p:nvPr>
        </p:nvSpPr>
        <p:spPr/>
        <p:txBody>
          <a:bodyPr>
            <a:normAutofit/>
          </a:bodyPr>
          <a:lstStyle/>
          <a:p>
            <a:r>
              <a:rPr lang="en-US" sz="2400" dirty="0"/>
              <a:t>Regulatory:</a:t>
            </a:r>
            <a:br>
              <a:rPr lang="en-US" sz="2400" dirty="0"/>
            </a:br>
            <a:br>
              <a:rPr lang="en-US" sz="2400" dirty="0"/>
            </a:br>
            <a:r>
              <a:rPr lang="en-US" sz="2400" b="1" dirty="0"/>
              <a:t>Question:  </a:t>
            </a:r>
            <a:r>
              <a:rPr lang="en-US" sz="2400" dirty="0"/>
              <a:t>Do I have to reopen if my work environment will not meet CDC guidelines with the six feet of social distancing?</a:t>
            </a:r>
            <a:br>
              <a:rPr lang="en-US" sz="2400" dirty="0"/>
            </a:br>
            <a:endParaRPr lang="en-US" sz="2400" dirty="0"/>
          </a:p>
        </p:txBody>
      </p:sp>
      <p:sp>
        <p:nvSpPr>
          <p:cNvPr id="3" name="Content Placeholder 2">
            <a:extLst>
              <a:ext uri="{FF2B5EF4-FFF2-40B4-BE49-F238E27FC236}">
                <a16:creationId xmlns:a16="http://schemas.microsoft.com/office/drawing/2014/main" id="{7E739A7B-E520-464C-B2A2-3C269997D301}"/>
              </a:ext>
            </a:extLst>
          </p:cNvPr>
          <p:cNvSpPr>
            <a:spLocks noGrp="1"/>
          </p:cNvSpPr>
          <p:nvPr>
            <p:ph idx="1"/>
          </p:nvPr>
        </p:nvSpPr>
        <p:spPr/>
        <p:txBody>
          <a:bodyPr/>
          <a:lstStyle/>
          <a:p>
            <a:pPr marL="0" indent="0">
              <a:buNone/>
            </a:pPr>
            <a:r>
              <a:rPr lang="en-US" sz="2400" b="1" dirty="0"/>
              <a:t>Answer:</a:t>
            </a:r>
          </a:p>
          <a:p>
            <a:r>
              <a:rPr lang="en-US" sz="2400" dirty="0"/>
              <a:t>An employer is not required to reopen. If the employer cannot meet the recommended guidelines per CDC, Iowa Department of Public Health, Governor's Proclamation of Disaster Emergency, or OSHA COVID-19 guidance, such as social distancing, it would be ill advised to reopen.  </a:t>
            </a:r>
          </a:p>
          <a:p>
            <a:r>
              <a:rPr lang="en-US" sz="2400" u="sng" dirty="0">
                <a:hlinkClick r:id="rId2"/>
              </a:rPr>
              <a:t>Proclamation of Disaster Emergency </a:t>
            </a:r>
            <a:endParaRPr lang="en-US" sz="2400" dirty="0"/>
          </a:p>
          <a:p>
            <a:pPr marL="0" indent="0">
              <a:buNone/>
            </a:pPr>
            <a:endParaRPr lang="en-US" dirty="0"/>
          </a:p>
        </p:txBody>
      </p:sp>
    </p:spTree>
    <p:extLst>
      <p:ext uri="{BB962C8B-B14F-4D97-AF65-F5344CB8AC3E}">
        <p14:creationId xmlns:p14="http://schemas.microsoft.com/office/powerpoint/2010/main" val="383393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D802-EA44-4FA2-BF45-067A7B321881}"/>
              </a:ext>
            </a:extLst>
          </p:cNvPr>
          <p:cNvSpPr>
            <a:spLocks noGrp="1"/>
          </p:cNvSpPr>
          <p:nvPr>
            <p:ph type="title"/>
          </p:nvPr>
        </p:nvSpPr>
        <p:spPr/>
        <p:txBody>
          <a:bodyPr>
            <a:normAutofit/>
          </a:bodyPr>
          <a:lstStyle/>
          <a:p>
            <a:r>
              <a:rPr lang="en-US" sz="2400" dirty="0"/>
              <a:t>Regulatory:</a:t>
            </a:r>
            <a:br>
              <a:rPr lang="en-US" sz="2400" dirty="0"/>
            </a:br>
            <a:br>
              <a:rPr lang="en-US" sz="2400" dirty="0"/>
            </a:br>
            <a:r>
              <a:rPr lang="en-US" sz="2400" b="1" dirty="0"/>
              <a:t>Question:  </a:t>
            </a:r>
            <a:r>
              <a:rPr lang="en-US" sz="2400" dirty="0"/>
              <a:t>What will the employer need to do when providing N95 masks to employees?  Is </a:t>
            </a:r>
            <a:r>
              <a:rPr lang="en-US" sz="2400"/>
              <a:t>OSHA waiving </a:t>
            </a:r>
            <a:r>
              <a:rPr lang="en-US" sz="2400" dirty="0"/>
              <a:t>the regulations?</a:t>
            </a:r>
            <a:br>
              <a:rPr lang="en-US" sz="2400" dirty="0"/>
            </a:br>
            <a:endParaRPr lang="en-US" sz="2400" dirty="0"/>
          </a:p>
        </p:txBody>
      </p:sp>
      <p:sp>
        <p:nvSpPr>
          <p:cNvPr id="3" name="Content Placeholder 2">
            <a:extLst>
              <a:ext uri="{FF2B5EF4-FFF2-40B4-BE49-F238E27FC236}">
                <a16:creationId xmlns:a16="http://schemas.microsoft.com/office/drawing/2014/main" id="{41D7314B-A516-4976-962F-C8E3EC7C325E}"/>
              </a:ext>
            </a:extLst>
          </p:cNvPr>
          <p:cNvSpPr>
            <a:spLocks noGrp="1"/>
          </p:cNvSpPr>
          <p:nvPr>
            <p:ph idx="1"/>
          </p:nvPr>
        </p:nvSpPr>
        <p:spPr>
          <a:xfrm>
            <a:off x="3421212" y="790956"/>
            <a:ext cx="7315200" cy="5120640"/>
          </a:xfrm>
        </p:spPr>
        <p:txBody>
          <a:bodyPr/>
          <a:lstStyle/>
          <a:p>
            <a:pPr marL="0" indent="0">
              <a:buNone/>
            </a:pPr>
            <a:r>
              <a:rPr lang="en-US" sz="2400" b="1" dirty="0"/>
              <a:t>Answer:</a:t>
            </a:r>
          </a:p>
          <a:p>
            <a:r>
              <a:rPr lang="en-US" sz="2400" dirty="0"/>
              <a:t>All employers whose employees are required to use or are permitted voluntary use of respiratory protection must continue to manage their respiratory protection programs (RPPs) in accordance with the OSHA respirator standard, and should pay close attention to shortages of N95s during the COVID-19 pandemic (additional information </a:t>
            </a:r>
            <a:r>
              <a:rPr lang="en-US" sz="2400" u="sng" dirty="0">
                <a:hlinkClick r:id="rId2"/>
              </a:rPr>
              <a:t>www.iowaosha.gov</a:t>
            </a:r>
            <a:r>
              <a:rPr lang="en-US" sz="2400" dirty="0"/>
              <a:t>)</a:t>
            </a:r>
          </a:p>
          <a:p>
            <a:r>
              <a:rPr lang="en-US" sz="2400" u="sng" dirty="0">
                <a:hlinkClick r:id="rId3"/>
              </a:rPr>
              <a:t>OSHA 4015 respirator poster</a:t>
            </a:r>
            <a:endParaRPr lang="en-US" sz="2400" dirty="0"/>
          </a:p>
          <a:p>
            <a:pPr marL="0" indent="0">
              <a:buNone/>
            </a:pPr>
            <a:endParaRPr lang="en-US" b="1" dirty="0"/>
          </a:p>
        </p:txBody>
      </p:sp>
    </p:spTree>
    <p:extLst>
      <p:ext uri="{BB962C8B-B14F-4D97-AF65-F5344CB8AC3E}">
        <p14:creationId xmlns:p14="http://schemas.microsoft.com/office/powerpoint/2010/main" val="8206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9E66-E682-4539-A6DB-A7CCA4BB6610}"/>
              </a:ext>
            </a:extLst>
          </p:cNvPr>
          <p:cNvSpPr>
            <a:spLocks noGrp="1"/>
          </p:cNvSpPr>
          <p:nvPr>
            <p:ph type="title"/>
          </p:nvPr>
        </p:nvSpPr>
        <p:spPr/>
        <p:txBody>
          <a:bodyPr>
            <a:normAutofit/>
          </a:bodyPr>
          <a:lstStyle/>
          <a:p>
            <a:r>
              <a:rPr lang="en-US" sz="2400" dirty="0"/>
              <a:t>Regulatory:</a:t>
            </a:r>
            <a:br>
              <a:rPr lang="en-US" sz="2400" dirty="0"/>
            </a:br>
            <a:br>
              <a:rPr lang="en-US" sz="2400" dirty="0"/>
            </a:br>
            <a:r>
              <a:rPr lang="en-US" sz="2400" b="1" dirty="0"/>
              <a:t>Question:  </a:t>
            </a:r>
            <a:r>
              <a:rPr lang="en-US" sz="2400" dirty="0"/>
              <a:t>What constitutes a workplace shutdown?</a:t>
            </a:r>
          </a:p>
        </p:txBody>
      </p:sp>
      <p:sp>
        <p:nvSpPr>
          <p:cNvPr id="3" name="Content Placeholder 2">
            <a:extLst>
              <a:ext uri="{FF2B5EF4-FFF2-40B4-BE49-F238E27FC236}">
                <a16:creationId xmlns:a16="http://schemas.microsoft.com/office/drawing/2014/main" id="{071252A6-B63F-4CE9-8B0F-9768AC213B6E}"/>
              </a:ext>
            </a:extLst>
          </p:cNvPr>
          <p:cNvSpPr>
            <a:spLocks noGrp="1"/>
          </p:cNvSpPr>
          <p:nvPr>
            <p:ph idx="1"/>
          </p:nvPr>
        </p:nvSpPr>
        <p:spPr>
          <a:xfrm>
            <a:off x="3558717" y="976252"/>
            <a:ext cx="7315200" cy="5120640"/>
          </a:xfrm>
        </p:spPr>
        <p:txBody>
          <a:bodyPr/>
          <a:lstStyle/>
          <a:p>
            <a:pPr marL="0" indent="0">
              <a:buNone/>
            </a:pPr>
            <a:r>
              <a:rPr lang="en-US" sz="2400" b="1" dirty="0"/>
              <a:t>Answer:</a:t>
            </a:r>
          </a:p>
          <a:p>
            <a:r>
              <a:rPr lang="en-US" sz="2400" dirty="0"/>
              <a:t>There are no requirements at this time for a business shutdown following positive COVID-19 test results. That would be left up to the employer to determine if a shutdown is warranted.  Employers should develop contingency plans for operating their businesses with fewer employees due to some workers being isolated or quarantined.</a:t>
            </a:r>
            <a:endParaRPr lang="en-US" dirty="0"/>
          </a:p>
          <a:p>
            <a:pPr marL="0" indent="0">
              <a:buNone/>
            </a:pPr>
            <a:endParaRPr lang="en-US" dirty="0"/>
          </a:p>
        </p:txBody>
      </p:sp>
    </p:spTree>
    <p:extLst>
      <p:ext uri="{BB962C8B-B14F-4D97-AF65-F5344CB8AC3E}">
        <p14:creationId xmlns:p14="http://schemas.microsoft.com/office/powerpoint/2010/main" val="315676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CAE3-0254-4F4C-A9ED-BE1503A4D1FF}"/>
              </a:ext>
            </a:extLst>
          </p:cNvPr>
          <p:cNvSpPr>
            <a:spLocks noGrp="1"/>
          </p:cNvSpPr>
          <p:nvPr>
            <p:ph type="title"/>
          </p:nvPr>
        </p:nvSpPr>
        <p:spPr/>
        <p:txBody>
          <a:bodyPr>
            <a:normAutofit/>
          </a:bodyPr>
          <a:lstStyle/>
          <a:p>
            <a:r>
              <a:rPr lang="en-US" sz="2400" dirty="0"/>
              <a:t>Preparedness:</a:t>
            </a:r>
            <a:br>
              <a:rPr lang="en-US" sz="2400" dirty="0"/>
            </a:br>
            <a:br>
              <a:rPr lang="en-US" sz="2400" dirty="0"/>
            </a:br>
            <a:r>
              <a:rPr lang="en-US" sz="2400" dirty="0"/>
              <a:t>COVID-19 Business Assistance </a:t>
            </a:r>
          </a:p>
        </p:txBody>
      </p:sp>
      <p:sp>
        <p:nvSpPr>
          <p:cNvPr id="3" name="Content Placeholder 2">
            <a:extLst>
              <a:ext uri="{FF2B5EF4-FFF2-40B4-BE49-F238E27FC236}">
                <a16:creationId xmlns:a16="http://schemas.microsoft.com/office/drawing/2014/main" id="{B2B9D059-FE67-4B22-AE28-7961A685C5E7}"/>
              </a:ext>
            </a:extLst>
          </p:cNvPr>
          <p:cNvSpPr>
            <a:spLocks noGrp="1"/>
          </p:cNvSpPr>
          <p:nvPr>
            <p:ph idx="1"/>
          </p:nvPr>
        </p:nvSpPr>
        <p:spPr/>
        <p:txBody>
          <a:bodyPr/>
          <a:lstStyle/>
          <a:p>
            <a:pPr marL="0" indent="0">
              <a:buNone/>
            </a:pPr>
            <a:endParaRPr lang="en-US"/>
          </a:p>
          <a:p>
            <a:r>
              <a:rPr lang="en-US"/>
              <a:t>l</a:t>
            </a:r>
            <a:endParaRPr lang="en-US" dirty="0"/>
          </a:p>
        </p:txBody>
      </p:sp>
      <p:pic>
        <p:nvPicPr>
          <p:cNvPr id="4" name="Picture 3">
            <a:extLst>
              <a:ext uri="{FF2B5EF4-FFF2-40B4-BE49-F238E27FC236}">
                <a16:creationId xmlns:a16="http://schemas.microsoft.com/office/drawing/2014/main" id="{7168B355-EDE5-4BA3-9A36-9712434B9227}"/>
              </a:ext>
            </a:extLst>
          </p:cNvPr>
          <p:cNvPicPr>
            <a:picLocks noChangeAspect="1"/>
          </p:cNvPicPr>
          <p:nvPr/>
        </p:nvPicPr>
        <p:blipFill>
          <a:blip r:embed="rId2"/>
          <a:stretch>
            <a:fillRect/>
          </a:stretch>
        </p:blipFill>
        <p:spPr>
          <a:xfrm>
            <a:off x="3408308" y="373701"/>
            <a:ext cx="8237119" cy="5725019"/>
          </a:xfrm>
          <a:prstGeom prst="rect">
            <a:avLst/>
          </a:prstGeom>
        </p:spPr>
      </p:pic>
      <p:sp>
        <p:nvSpPr>
          <p:cNvPr id="5" name="Rectangle 4">
            <a:extLst>
              <a:ext uri="{FF2B5EF4-FFF2-40B4-BE49-F238E27FC236}">
                <a16:creationId xmlns:a16="http://schemas.microsoft.com/office/drawing/2014/main" id="{FC5965A8-6832-4787-806F-A6E31AFE4938}"/>
              </a:ext>
            </a:extLst>
          </p:cNvPr>
          <p:cNvSpPr/>
          <p:nvPr/>
        </p:nvSpPr>
        <p:spPr>
          <a:xfrm rot="10800000" flipV="1">
            <a:off x="3408308" y="6321266"/>
            <a:ext cx="8088927" cy="307777"/>
          </a:xfrm>
          <a:prstGeom prst="rect">
            <a:avLst/>
          </a:prstGeom>
        </p:spPr>
        <p:txBody>
          <a:bodyPr wrap="square">
            <a:spAutoFit/>
          </a:bodyPr>
          <a:lstStyle/>
          <a:p>
            <a:r>
              <a:rPr lang="en-US" sz="1400" dirty="0"/>
              <a:t>https://www.cdc.gov/coronavirus/2019-ncov/community/guidance-business-response.html</a:t>
            </a:r>
          </a:p>
        </p:txBody>
      </p:sp>
    </p:spTree>
    <p:extLst>
      <p:ext uri="{BB962C8B-B14F-4D97-AF65-F5344CB8AC3E}">
        <p14:creationId xmlns:p14="http://schemas.microsoft.com/office/powerpoint/2010/main" val="351806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8A76-BF6C-4F9E-907C-DC8FBB824AA1}"/>
              </a:ext>
            </a:extLst>
          </p:cNvPr>
          <p:cNvSpPr>
            <a:spLocks noGrp="1"/>
          </p:cNvSpPr>
          <p:nvPr>
            <p:ph type="title"/>
          </p:nvPr>
        </p:nvSpPr>
        <p:spPr/>
        <p:txBody>
          <a:bodyPr>
            <a:normAutofit fontScale="90000"/>
          </a:bodyPr>
          <a:lstStyle/>
          <a:p>
            <a:r>
              <a:rPr lang="en-US" sz="2700" dirty="0"/>
              <a:t>Regulatory:</a:t>
            </a:r>
            <a:br>
              <a:rPr lang="en-US" dirty="0"/>
            </a:br>
            <a:br>
              <a:rPr lang="en-US" dirty="0"/>
            </a:br>
            <a:r>
              <a:rPr lang="en-US" sz="2700" b="1" dirty="0"/>
              <a:t>Question:</a:t>
            </a:r>
            <a:r>
              <a:rPr lang="en-US" sz="2700" dirty="0"/>
              <a:t>  Are businesses required to supply masks, Clorox Wipes, etc. to keep their employees safe and what rights do the employees have if the business is not providing measures.</a:t>
            </a:r>
            <a:br>
              <a:rPr lang="en-US" sz="2700" dirty="0"/>
            </a:br>
            <a:endParaRPr lang="en-US" sz="2700" dirty="0"/>
          </a:p>
        </p:txBody>
      </p:sp>
      <p:sp>
        <p:nvSpPr>
          <p:cNvPr id="3" name="Content Placeholder 2">
            <a:extLst>
              <a:ext uri="{FF2B5EF4-FFF2-40B4-BE49-F238E27FC236}">
                <a16:creationId xmlns:a16="http://schemas.microsoft.com/office/drawing/2014/main" id="{E93790E2-7EDC-43B3-8875-BF217495BD9C}"/>
              </a:ext>
            </a:extLst>
          </p:cNvPr>
          <p:cNvSpPr>
            <a:spLocks noGrp="1"/>
          </p:cNvSpPr>
          <p:nvPr>
            <p:ph idx="1"/>
          </p:nvPr>
        </p:nvSpPr>
        <p:spPr>
          <a:xfrm>
            <a:off x="3869268" y="1269634"/>
            <a:ext cx="7315200" cy="4715113"/>
          </a:xfrm>
        </p:spPr>
        <p:txBody>
          <a:bodyPr>
            <a:noAutofit/>
          </a:bodyPr>
          <a:lstStyle/>
          <a:p>
            <a:pPr marL="0" indent="0">
              <a:buNone/>
            </a:pPr>
            <a:r>
              <a:rPr lang="en-US" sz="1800" b="1" dirty="0"/>
              <a:t>Answer:</a:t>
            </a:r>
          </a:p>
          <a:p>
            <a:pPr marL="0" indent="0">
              <a:lnSpc>
                <a:spcPct val="100000"/>
              </a:lnSpc>
              <a:spcBef>
                <a:spcPts val="0"/>
              </a:spcBef>
            </a:pPr>
            <a:r>
              <a:rPr lang="en-US" sz="1800" dirty="0"/>
              <a:t>Employers have an obligation to ensure a safe and healthy workplace. Employers may choose to ensure that cloth face coverings are worn as a feasible means of abatement in a control plan designed to address hazards from SARS-CoV-2, the virus that causes COVID-19. Employers may choose to use cloth face coverings as a means of source control of transmission risk that cannot be controlled through engineering or administrative controls, including social distancing. There is no standard or regulation for cloth face masks. If an employer requires N95 filtering facepiece respirators as part of the employee's personal protective equipment, a cloth or surgical mask is not sufficient. For sanitation, the employer must furnish a place of employment that is kept clean to the extent that the nature of the work allows. Lavatories must include hand soap or similar cleansing agents and individual hand towels. When employees are exposed to hazardous chemicals the employer must follow the manufacturer's instructions. If an employee has concerns regarding their workplace safety and/or health, they may contact Iowa OSHA at 515-725-5621 or </a:t>
            </a:r>
            <a:r>
              <a:rPr lang="en-US" sz="1800" u="sng" dirty="0">
                <a:hlinkClick r:id="rId2"/>
              </a:rPr>
              <a:t>www.iowaosha.gov</a:t>
            </a:r>
            <a:r>
              <a:rPr lang="en-US" sz="1800" dirty="0"/>
              <a:t>. </a:t>
            </a:r>
          </a:p>
          <a:p>
            <a:pPr>
              <a:lnSpc>
                <a:spcPct val="110000"/>
              </a:lnSpc>
            </a:pPr>
            <a:r>
              <a:rPr lang="en-US" sz="1800" dirty="0"/>
              <a:t>This link will provide the 10 steps all Workplaces can take to reduce the risk of exposure to Coronavirus: </a:t>
            </a:r>
            <a:br>
              <a:rPr lang="en-US" sz="1800" dirty="0"/>
            </a:br>
            <a:r>
              <a:rPr lang="en-US" sz="1800" u="sng" dirty="0">
                <a:hlinkClick r:id="rId3"/>
              </a:rPr>
              <a:t>https://www.osha.gov/Publications/OSHA3994.pdf</a:t>
            </a:r>
            <a:r>
              <a:rPr lang="en-US" sz="1800" dirty="0"/>
              <a:t> </a:t>
            </a:r>
          </a:p>
          <a:p>
            <a:endParaRPr lang="en-US" dirty="0"/>
          </a:p>
        </p:txBody>
      </p:sp>
    </p:spTree>
    <p:extLst>
      <p:ext uri="{BB962C8B-B14F-4D97-AF65-F5344CB8AC3E}">
        <p14:creationId xmlns:p14="http://schemas.microsoft.com/office/powerpoint/2010/main" val="1258160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E69A-263E-42E0-B583-1E2AAE4D53F7}"/>
              </a:ext>
            </a:extLst>
          </p:cNvPr>
          <p:cNvSpPr>
            <a:spLocks noGrp="1"/>
          </p:cNvSpPr>
          <p:nvPr>
            <p:ph type="title"/>
          </p:nvPr>
        </p:nvSpPr>
        <p:spPr/>
        <p:txBody>
          <a:bodyPr>
            <a:normAutofit/>
          </a:bodyPr>
          <a:lstStyle/>
          <a:p>
            <a:r>
              <a:rPr lang="en-US" sz="2400" dirty="0"/>
              <a:t>Mass Gatherings:</a:t>
            </a:r>
            <a:br>
              <a:rPr lang="en-US" sz="2400" dirty="0"/>
            </a:br>
            <a:br>
              <a:rPr lang="en-US" sz="2400" dirty="0"/>
            </a:br>
            <a:r>
              <a:rPr lang="en-US" sz="2400" b="1" dirty="0"/>
              <a:t>Question:  </a:t>
            </a:r>
            <a:r>
              <a:rPr lang="en-US" sz="2400" dirty="0"/>
              <a:t>What are the guidelines for youth sporting events?</a:t>
            </a:r>
            <a:br>
              <a:rPr lang="en-US" sz="2400" dirty="0"/>
            </a:br>
            <a:endParaRPr lang="en-US" sz="2400" dirty="0"/>
          </a:p>
        </p:txBody>
      </p:sp>
      <p:sp>
        <p:nvSpPr>
          <p:cNvPr id="3" name="Content Placeholder 2">
            <a:extLst>
              <a:ext uri="{FF2B5EF4-FFF2-40B4-BE49-F238E27FC236}">
                <a16:creationId xmlns:a16="http://schemas.microsoft.com/office/drawing/2014/main" id="{7A5B9607-8AFD-4ACB-A20B-CC34F3634305}"/>
              </a:ext>
            </a:extLst>
          </p:cNvPr>
          <p:cNvSpPr>
            <a:spLocks noGrp="1"/>
          </p:cNvSpPr>
          <p:nvPr>
            <p:ph idx="1"/>
          </p:nvPr>
        </p:nvSpPr>
        <p:spPr/>
        <p:txBody>
          <a:bodyPr/>
          <a:lstStyle/>
          <a:p>
            <a:pPr marL="0" indent="0">
              <a:buNone/>
            </a:pPr>
            <a:r>
              <a:rPr lang="en-US" b="1" dirty="0"/>
              <a:t>Answer:</a:t>
            </a:r>
          </a:p>
          <a:p>
            <a:r>
              <a:rPr lang="en-US" dirty="0"/>
              <a:t>The gathering organizer must ensure</a:t>
            </a:r>
            <a:r>
              <a:rPr lang="en-US" b="1" dirty="0"/>
              <a:t> </a:t>
            </a:r>
            <a:r>
              <a:rPr lang="en-US" dirty="0"/>
              <a:t>social distancing, which is defined as at least six feet of physical distance between each group or individual attending alone.</a:t>
            </a:r>
            <a:r>
              <a:rPr lang="en-US" b="1" dirty="0"/>
              <a:t>  </a:t>
            </a:r>
            <a:r>
              <a:rPr lang="en-US" dirty="0"/>
              <a:t>Practices, games, and competitions for baseball, softball, and individual sports, such as running, bicycling, swimming, tennis, and golf, are not prohibited, even where athletes may have some contact within six feet, provided that the organizer of such activities and events implements reasonable measures under the circumstances of each gathering to ensure reasonable social distancing, increased hygiene practices, and other public health measures to reduce the risk of transmission of COVID-19 consistent with guidance issued by the Iowa Department of Public Health.  Please refer to the Governor’s Public Health proclamation of June 10, 2020 for additional information:  </a:t>
            </a:r>
            <a:r>
              <a:rPr lang="en-US" u="sng" dirty="0">
                <a:hlinkClick r:id="rId2"/>
              </a:rPr>
              <a:t>https://governor.iowa.gov/sites/default/files/documents/Public%20Health%20Proclamation%20-%202020.06.10.pdf</a:t>
            </a:r>
            <a:endParaRPr lang="en-US" dirty="0"/>
          </a:p>
          <a:p>
            <a:endParaRPr lang="en-US" dirty="0"/>
          </a:p>
        </p:txBody>
      </p:sp>
    </p:spTree>
    <p:extLst>
      <p:ext uri="{BB962C8B-B14F-4D97-AF65-F5344CB8AC3E}">
        <p14:creationId xmlns:p14="http://schemas.microsoft.com/office/powerpoint/2010/main" val="1415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B3BF-C876-4E4B-8F7F-7D39C53F28E5}"/>
              </a:ext>
            </a:extLst>
          </p:cNvPr>
          <p:cNvSpPr>
            <a:spLocks noGrp="1"/>
          </p:cNvSpPr>
          <p:nvPr>
            <p:ph type="title"/>
          </p:nvPr>
        </p:nvSpPr>
        <p:spPr/>
        <p:txBody>
          <a:bodyPr>
            <a:normAutofit/>
          </a:bodyPr>
          <a:lstStyle/>
          <a:p>
            <a:r>
              <a:rPr lang="en-US" sz="2400" dirty="0"/>
              <a:t>Mass Gatherings:</a:t>
            </a:r>
            <a:br>
              <a:rPr lang="en-US" sz="2400" dirty="0"/>
            </a:br>
            <a:br>
              <a:rPr lang="en-US" sz="2400" dirty="0"/>
            </a:br>
            <a:r>
              <a:rPr lang="en-US" sz="2400" b="1" dirty="0"/>
              <a:t>Question:  </a:t>
            </a:r>
            <a:r>
              <a:rPr lang="en-US" sz="2400" dirty="0"/>
              <a:t>Can we hold our annual festival – including indoor and outdoor activities?</a:t>
            </a:r>
            <a:br>
              <a:rPr lang="en-US" sz="2400" dirty="0"/>
            </a:br>
            <a:r>
              <a:rPr lang="en-US" sz="2400" b="1" dirty="0"/>
              <a:t> </a:t>
            </a:r>
            <a:br>
              <a:rPr lang="en-US" sz="2400" dirty="0"/>
            </a:br>
            <a:endParaRPr lang="en-US" sz="2400" dirty="0"/>
          </a:p>
        </p:txBody>
      </p:sp>
      <p:sp>
        <p:nvSpPr>
          <p:cNvPr id="3" name="Content Placeholder 2">
            <a:extLst>
              <a:ext uri="{FF2B5EF4-FFF2-40B4-BE49-F238E27FC236}">
                <a16:creationId xmlns:a16="http://schemas.microsoft.com/office/drawing/2014/main" id="{F74C9C65-4B42-4595-8FD1-768F7860D060}"/>
              </a:ext>
            </a:extLst>
          </p:cNvPr>
          <p:cNvSpPr>
            <a:spLocks noGrp="1"/>
          </p:cNvSpPr>
          <p:nvPr>
            <p:ph idx="1"/>
          </p:nvPr>
        </p:nvSpPr>
        <p:spPr>
          <a:xfrm>
            <a:off x="3637429" y="1383563"/>
            <a:ext cx="7547039" cy="4601183"/>
          </a:xfrm>
        </p:spPr>
        <p:txBody>
          <a:bodyPr/>
          <a:lstStyle/>
          <a:p>
            <a:pPr marL="0" indent="0">
              <a:buNone/>
            </a:pPr>
            <a:r>
              <a:rPr lang="en-US" b="1" dirty="0"/>
              <a:t>Answer:</a:t>
            </a:r>
          </a:p>
          <a:p>
            <a:r>
              <a:rPr lang="en-US" dirty="0"/>
              <a:t>Yes, a festival may be held if it complies with all relevant provisions in the Governor’s Public Health proclamation of June 10, 2020.  In particular, the gathering organizer must ensure</a:t>
            </a:r>
            <a:r>
              <a:rPr lang="en-US" b="1" dirty="0"/>
              <a:t> </a:t>
            </a:r>
            <a:r>
              <a:rPr lang="en-US" dirty="0"/>
              <a:t>social distancing, which is defined as at least six feet of physical distance between each group or individual attending alone social distancing. Additionally, the gathering organizer shall also implement reasonable measures for increased hygiene practices, and other public health measures to reduce the risk of transmission of COVID-19 consistent with guidance issued by the Iowa Department of Public Health and, for any food service, the Iowa Department of Inspections and Appeals. Please refer to the Governor’s Public Health proclamation of June 10, 2020 for additional information:  </a:t>
            </a:r>
            <a:r>
              <a:rPr lang="en-US" u="sng" dirty="0">
                <a:hlinkClick r:id="rId2"/>
              </a:rPr>
              <a:t>https://governor.iowa.gov/sites/default/files/documents/Public%20Health%20Proclamation%20-%202020.06.10.pdf</a:t>
            </a:r>
            <a:endParaRPr lang="en-US" dirty="0"/>
          </a:p>
          <a:p>
            <a:endParaRPr lang="en-US" dirty="0"/>
          </a:p>
        </p:txBody>
      </p:sp>
    </p:spTree>
    <p:extLst>
      <p:ext uri="{BB962C8B-B14F-4D97-AF65-F5344CB8AC3E}">
        <p14:creationId xmlns:p14="http://schemas.microsoft.com/office/powerpoint/2010/main" val="19329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BBDE-0069-490F-92F3-6C852ED27DFF}"/>
              </a:ext>
            </a:extLst>
          </p:cNvPr>
          <p:cNvSpPr>
            <a:spLocks noGrp="1"/>
          </p:cNvSpPr>
          <p:nvPr>
            <p:ph type="title"/>
          </p:nvPr>
        </p:nvSpPr>
        <p:spPr/>
        <p:txBody>
          <a:bodyPr>
            <a:noAutofit/>
          </a:bodyPr>
          <a:lstStyle/>
          <a:p>
            <a:r>
              <a:rPr lang="en-US" sz="2400" dirty="0"/>
              <a:t>Miscellaneous Questions:</a:t>
            </a:r>
            <a:br>
              <a:rPr lang="en-US" sz="2400" dirty="0"/>
            </a:br>
            <a:br>
              <a:rPr lang="en-US" sz="2400" dirty="0"/>
            </a:br>
            <a:r>
              <a:rPr lang="en-US" sz="2400" b="1" dirty="0"/>
              <a:t>Question:</a:t>
            </a:r>
            <a:r>
              <a:rPr lang="en-US" sz="2400" dirty="0"/>
              <a:t>  In my community there is a restaurant that is not following the proper COVID-19 protocols for social distancing as designated by the state of Iowa.  Who do I call to report potential violations?</a:t>
            </a:r>
            <a:br>
              <a:rPr lang="en-US" sz="2400" dirty="0"/>
            </a:br>
            <a:endParaRPr lang="en-US" sz="2400" dirty="0"/>
          </a:p>
        </p:txBody>
      </p:sp>
      <p:sp>
        <p:nvSpPr>
          <p:cNvPr id="3" name="Content Placeholder 2">
            <a:extLst>
              <a:ext uri="{FF2B5EF4-FFF2-40B4-BE49-F238E27FC236}">
                <a16:creationId xmlns:a16="http://schemas.microsoft.com/office/drawing/2014/main" id="{9BF638CB-6320-4B69-BC49-630D8F35C9F5}"/>
              </a:ext>
            </a:extLst>
          </p:cNvPr>
          <p:cNvSpPr>
            <a:spLocks noGrp="1"/>
          </p:cNvSpPr>
          <p:nvPr>
            <p:ph idx="1"/>
          </p:nvPr>
        </p:nvSpPr>
        <p:spPr/>
        <p:txBody>
          <a:bodyPr/>
          <a:lstStyle/>
          <a:p>
            <a:pPr marL="0" indent="0">
              <a:buNone/>
            </a:pPr>
            <a:r>
              <a:rPr lang="en-US" sz="2400" b="1" dirty="0"/>
              <a:t>Answer</a:t>
            </a:r>
            <a:r>
              <a:rPr lang="en-US" sz="2400" dirty="0"/>
              <a:t>: </a:t>
            </a:r>
          </a:p>
          <a:p>
            <a:r>
              <a:rPr lang="en-US" sz="2400" dirty="0"/>
              <a:t> Contact local and/or state law enforcement officials who govern state emergency protocols issued by the Governor for the state of Iowa.</a:t>
            </a:r>
          </a:p>
          <a:p>
            <a:r>
              <a:rPr lang="en-US" sz="2400" dirty="0"/>
              <a:t> If the establishment not following state protocols holds a liquor license, the Iowa Alcoholic Beverages Division can be contacted to begin a formal investigation as all licensees must follow all local, state and federal laws including local ordinances and state issued proclamations.</a:t>
            </a:r>
            <a:endParaRPr lang="en-US" sz="2200" dirty="0"/>
          </a:p>
          <a:p>
            <a:pPr marL="0" indent="0">
              <a:buNone/>
            </a:pPr>
            <a:endParaRPr lang="en-US" dirty="0"/>
          </a:p>
        </p:txBody>
      </p:sp>
    </p:spTree>
    <p:extLst>
      <p:ext uri="{BB962C8B-B14F-4D97-AF65-F5344CB8AC3E}">
        <p14:creationId xmlns:p14="http://schemas.microsoft.com/office/powerpoint/2010/main" val="93971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4351-8EFB-468D-9DF4-73872A9427B8}"/>
              </a:ext>
            </a:extLst>
          </p:cNvPr>
          <p:cNvSpPr>
            <a:spLocks noGrp="1"/>
          </p:cNvSpPr>
          <p:nvPr>
            <p:ph type="title"/>
          </p:nvPr>
        </p:nvSpPr>
        <p:spPr/>
        <p:txBody>
          <a:bodyPr>
            <a:normAutofit/>
          </a:bodyPr>
          <a:lstStyle/>
          <a:p>
            <a:r>
              <a:rPr lang="en-US" sz="2400" dirty="0"/>
              <a:t>Additional Resources:</a:t>
            </a:r>
          </a:p>
        </p:txBody>
      </p:sp>
      <p:sp>
        <p:nvSpPr>
          <p:cNvPr id="3" name="Content Placeholder 2">
            <a:extLst>
              <a:ext uri="{FF2B5EF4-FFF2-40B4-BE49-F238E27FC236}">
                <a16:creationId xmlns:a16="http://schemas.microsoft.com/office/drawing/2014/main" id="{F7F2AD0A-E42A-4E39-A964-A51996A2775B}"/>
              </a:ext>
            </a:extLst>
          </p:cNvPr>
          <p:cNvSpPr>
            <a:spLocks noGrp="1"/>
          </p:cNvSpPr>
          <p:nvPr>
            <p:ph idx="1"/>
          </p:nvPr>
        </p:nvSpPr>
        <p:spPr>
          <a:xfrm>
            <a:off x="3829939" y="864108"/>
            <a:ext cx="7315200" cy="5120640"/>
          </a:xfrm>
        </p:spPr>
        <p:txBody>
          <a:bodyPr>
            <a:normAutofit fontScale="92500" lnSpcReduction="20000"/>
          </a:bodyPr>
          <a:lstStyle/>
          <a:p>
            <a:r>
              <a:rPr lang="en-US" dirty="0"/>
              <a:t>State of Iowa: </a:t>
            </a:r>
            <a:r>
              <a:rPr lang="en-US" u="sng" dirty="0">
                <a:hlinkClick r:id="rId2"/>
              </a:rPr>
              <a:t>https://coronavirus.iowa.gov/</a:t>
            </a:r>
            <a:r>
              <a:rPr lang="en-US" dirty="0"/>
              <a:t> </a:t>
            </a:r>
          </a:p>
          <a:p>
            <a:r>
              <a:rPr lang="en-US" dirty="0"/>
              <a:t>Iowa Department of Public Health: </a:t>
            </a:r>
            <a:r>
              <a:rPr lang="en-US" u="sng" dirty="0">
                <a:hlinkClick r:id="rId3"/>
              </a:rPr>
              <a:t>IDPH procedures</a:t>
            </a:r>
            <a:endParaRPr lang="en-US" dirty="0"/>
          </a:p>
          <a:p>
            <a:pPr lvl="1"/>
            <a:r>
              <a:rPr lang="en-US" u="sng" dirty="0">
                <a:hlinkClick r:id="rId4"/>
              </a:rPr>
              <a:t>IDPH pdf</a:t>
            </a:r>
            <a:endParaRPr lang="en-US" dirty="0"/>
          </a:p>
          <a:p>
            <a:pPr lvl="1"/>
            <a:r>
              <a:rPr lang="en-US" u="sng" dirty="0">
                <a:hlinkClick r:id="rId5"/>
              </a:rPr>
              <a:t>IDPH COVID-19</a:t>
            </a:r>
            <a:r>
              <a:rPr lang="en-US" dirty="0"/>
              <a:t> </a:t>
            </a:r>
          </a:p>
          <a:p>
            <a:pPr lvl="1"/>
            <a:r>
              <a:rPr lang="en-US" dirty="0">
                <a:hlinkClick r:id="rId6"/>
              </a:rPr>
              <a:t>https://idph.iowa.gov/Emerging-Health-Issues/Novel-Coronavirus/Business-and-Organizations</a:t>
            </a:r>
            <a:endParaRPr lang="en-US" dirty="0"/>
          </a:p>
          <a:p>
            <a:r>
              <a:rPr lang="en-US" dirty="0"/>
              <a:t>Centers of Disease Control and Prevention: </a:t>
            </a:r>
            <a:r>
              <a:rPr lang="en-US" u="sng" dirty="0">
                <a:hlinkClick r:id="rId7"/>
              </a:rPr>
              <a:t>CDC COVID-19 business response</a:t>
            </a:r>
            <a:r>
              <a:rPr lang="en-US" dirty="0"/>
              <a:t> </a:t>
            </a:r>
          </a:p>
          <a:p>
            <a:r>
              <a:rPr lang="en-US" dirty="0"/>
              <a:t>Occupational Safety and Health Administration: </a:t>
            </a:r>
            <a:r>
              <a:rPr lang="en-US" u="sng" dirty="0">
                <a:hlinkClick r:id="rId8"/>
              </a:rPr>
              <a:t>OSHA publication 3990</a:t>
            </a:r>
            <a:endParaRPr lang="en-US" dirty="0"/>
          </a:p>
          <a:p>
            <a:pPr lvl="1"/>
            <a:r>
              <a:rPr lang="en-US" u="sng" dirty="0">
                <a:hlinkClick r:id="rId9"/>
              </a:rPr>
              <a:t>OSHA Publication 3994</a:t>
            </a:r>
            <a:endParaRPr lang="en-US" dirty="0"/>
          </a:p>
          <a:p>
            <a:pPr lvl="1"/>
            <a:r>
              <a:rPr lang="en-US" u="sng" dirty="0">
                <a:hlinkClick r:id="rId10"/>
              </a:rPr>
              <a:t>News release</a:t>
            </a:r>
            <a:endParaRPr lang="en-US" dirty="0"/>
          </a:p>
          <a:p>
            <a:pPr lvl="1"/>
            <a:r>
              <a:rPr lang="en-US" u="sng" dirty="0">
                <a:hlinkClick r:id="rId11"/>
              </a:rPr>
              <a:t>News release</a:t>
            </a:r>
            <a:endParaRPr lang="en-US" dirty="0"/>
          </a:p>
          <a:p>
            <a:pPr lvl="1"/>
            <a:r>
              <a:rPr lang="en-US" u="sng" dirty="0">
                <a:hlinkClick r:id="rId12"/>
              </a:rPr>
              <a:t>www.iowaosha.gov</a:t>
            </a:r>
            <a:r>
              <a:rPr lang="en-US" dirty="0"/>
              <a:t> </a:t>
            </a:r>
          </a:p>
          <a:p>
            <a:r>
              <a:rPr lang="en-US" dirty="0"/>
              <a:t>Iowa Economic Development Authority; 	</a:t>
            </a:r>
            <a:r>
              <a:rPr lang="en-US" dirty="0">
                <a:hlinkClick r:id="rId13"/>
              </a:rPr>
              <a:t>https://www.iowaeconomicdevelopment.com/covid-19/</a:t>
            </a:r>
            <a:endParaRPr lang="en-US" dirty="0"/>
          </a:p>
          <a:p>
            <a:r>
              <a:rPr lang="en-US" dirty="0"/>
              <a:t>Department of Human Services; </a:t>
            </a:r>
            <a:r>
              <a:rPr lang="en-US" u="sng" dirty="0">
                <a:hlinkClick r:id="rId14"/>
              </a:rPr>
              <a:t>DHS Childcare </a:t>
            </a:r>
            <a:endParaRPr lang="en-US" dirty="0"/>
          </a:p>
          <a:p>
            <a:r>
              <a:rPr lang="en-US" dirty="0"/>
              <a:t>Dental Board; </a:t>
            </a:r>
            <a:r>
              <a:rPr lang="en-US" u="sng" dirty="0">
                <a:hlinkClick r:id="rId15"/>
              </a:rPr>
              <a:t>Iowa Dental Board</a:t>
            </a:r>
            <a:endParaRPr lang="en-US" dirty="0"/>
          </a:p>
        </p:txBody>
      </p:sp>
    </p:spTree>
    <p:extLst>
      <p:ext uri="{BB962C8B-B14F-4D97-AF65-F5344CB8AC3E}">
        <p14:creationId xmlns:p14="http://schemas.microsoft.com/office/powerpoint/2010/main" val="255340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Contact Information:</a:t>
            </a:r>
          </a:p>
        </p:txBody>
      </p:sp>
      <p:sp>
        <p:nvSpPr>
          <p:cNvPr id="3" name="Content Placeholder 2"/>
          <p:cNvSpPr>
            <a:spLocks noGrp="1"/>
          </p:cNvSpPr>
          <p:nvPr>
            <p:ph idx="1"/>
          </p:nvPr>
        </p:nvSpPr>
        <p:spPr/>
        <p:txBody>
          <a:bodyPr>
            <a:normAutofit/>
          </a:bodyPr>
          <a:lstStyle/>
          <a:p>
            <a:pPr marL="0" indent="0" algn="ctr">
              <a:buNone/>
            </a:pPr>
            <a:r>
              <a:rPr lang="en-US" sz="2400" dirty="0"/>
              <a:t>For additional COVID-19 guidance or consultation for Iowa businesses contact</a:t>
            </a:r>
          </a:p>
          <a:p>
            <a:pPr marL="0" indent="0" algn="ctr">
              <a:buNone/>
            </a:pPr>
            <a:r>
              <a:rPr lang="en-US" sz="2400" dirty="0" err="1">
                <a:hlinkClick r:id="rId2"/>
              </a:rPr>
              <a:t>covid19business@iowa.gov</a:t>
            </a:r>
            <a:r>
              <a:rPr lang="en-US" sz="2400" dirty="0"/>
              <a:t> </a:t>
            </a:r>
          </a:p>
        </p:txBody>
      </p:sp>
    </p:spTree>
    <p:extLst>
      <p:ext uri="{BB962C8B-B14F-4D97-AF65-F5344CB8AC3E}">
        <p14:creationId xmlns:p14="http://schemas.microsoft.com/office/powerpoint/2010/main" val="258711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4F544-EAFD-4722-A838-FCC920777B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748310FD-2A76-4387-B51E-4B3979E5D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4423"/>
            <a:ext cx="12192000" cy="68580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AB34C33A-7C3B-44AB-B6E4-D17FB3E2A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84423"/>
            <a:ext cx="12192000" cy="68580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8AD0505-CF42-4483-AF97-4A90161A1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84423"/>
            <a:ext cx="12192000" cy="6858000"/>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E1264BD7-3B01-4608-997D-55B0646454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84423"/>
            <a:ext cx="12192000" cy="6858000"/>
          </a:xfrm>
          <a:prstGeom prst="rect">
            <a:avLst/>
          </a:prstGeom>
        </p:spPr>
      </p:pic>
    </p:spTree>
    <p:extLst>
      <p:ext uri="{BB962C8B-B14F-4D97-AF65-F5344CB8AC3E}">
        <p14:creationId xmlns:p14="http://schemas.microsoft.com/office/powerpoint/2010/main" val="415115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AD5A-A53B-40CB-885B-085882D806E4}"/>
              </a:ext>
            </a:extLst>
          </p:cNvPr>
          <p:cNvSpPr>
            <a:spLocks noGrp="1"/>
          </p:cNvSpPr>
          <p:nvPr>
            <p:ph type="title"/>
          </p:nvPr>
        </p:nvSpPr>
        <p:spPr/>
        <p:txBody>
          <a:bodyPr>
            <a:normAutofit/>
          </a:bodyPr>
          <a:lstStyle/>
          <a:p>
            <a:r>
              <a:rPr lang="en-US" sz="2400" dirty="0"/>
              <a:t>Preparedness:</a:t>
            </a:r>
            <a:br>
              <a:rPr lang="en-US" sz="2400" dirty="0"/>
            </a:br>
            <a:br>
              <a:rPr lang="en-US" sz="2400" dirty="0"/>
            </a:br>
            <a:r>
              <a:rPr lang="en-US" sz="2400" b="1" dirty="0"/>
              <a:t>Question:  </a:t>
            </a:r>
            <a:r>
              <a:rPr lang="en-US" sz="2400" dirty="0"/>
              <a:t>What can we do to mitigate </a:t>
            </a:r>
            <a:r>
              <a:rPr lang="en-US" sz="2400" dirty="0">
                <a:ea typeface="Calibri" panose="020F0502020204030204" pitchFamily="34" charset="0"/>
              </a:rPr>
              <a:t>potential COVID-19 exposure in our facility?</a:t>
            </a:r>
            <a:br>
              <a:rPr lang="en-US" sz="2400" dirty="0">
                <a:ea typeface="Calibri" panose="020F0502020204030204" pitchFamily="34" charset="0"/>
              </a:rPr>
            </a:br>
            <a:endParaRPr lang="en-US" sz="2400" dirty="0"/>
          </a:p>
        </p:txBody>
      </p:sp>
      <p:sp>
        <p:nvSpPr>
          <p:cNvPr id="5" name="Content Placeholder 4">
            <a:extLst>
              <a:ext uri="{FF2B5EF4-FFF2-40B4-BE49-F238E27FC236}">
                <a16:creationId xmlns:a16="http://schemas.microsoft.com/office/drawing/2014/main" id="{9020C3C1-3F1A-4A09-BA5D-CE62DB272971}"/>
              </a:ext>
            </a:extLst>
          </p:cNvPr>
          <p:cNvSpPr>
            <a:spLocks noGrp="1"/>
          </p:cNvSpPr>
          <p:nvPr>
            <p:ph idx="1"/>
          </p:nvPr>
        </p:nvSpPr>
        <p:spPr>
          <a:xfrm>
            <a:off x="3317735" y="388418"/>
            <a:ext cx="8480453" cy="6376524"/>
          </a:xfrm>
        </p:spPr>
        <p:txBody>
          <a:bodyPr>
            <a:normAutofit fontScale="55000" lnSpcReduction="20000"/>
          </a:bodyPr>
          <a:lstStyle/>
          <a:p>
            <a:pPr marL="0" indent="0">
              <a:buNone/>
            </a:pPr>
            <a:r>
              <a:rPr lang="en-US" sz="2900" b="1" dirty="0"/>
              <a:t>Answer:</a:t>
            </a:r>
          </a:p>
          <a:p>
            <a:r>
              <a:rPr lang="en-US" sz="2900" dirty="0"/>
              <a:t>Screening of employees: The Iowa Department of Public Health (IDPH) recommends </a:t>
            </a:r>
            <a:br>
              <a:rPr lang="en-US" sz="2900" dirty="0"/>
            </a:br>
            <a:r>
              <a:rPr lang="en-US" sz="2900" dirty="0"/>
              <a:t>posting signage at the facility entrance indicating no one should enter the establishment if </a:t>
            </a:r>
            <a:br>
              <a:rPr lang="en-US" sz="2900" dirty="0"/>
            </a:br>
            <a:r>
              <a:rPr lang="en-US" sz="2900" dirty="0"/>
              <a:t>they currently have symptoms or have been around anyone with a confirmed COVID-19 diagnosis in the last 14 days. </a:t>
            </a:r>
          </a:p>
          <a:p>
            <a:r>
              <a:rPr lang="en-US" sz="2900" dirty="0"/>
              <a:t>Conducting temperature scans of employees at facility entrances</a:t>
            </a:r>
          </a:p>
          <a:p>
            <a:r>
              <a:rPr lang="en-US" sz="2900" dirty="0"/>
              <a:t>Encouraging social distancing/increased spacing between workers</a:t>
            </a:r>
          </a:p>
          <a:p>
            <a:r>
              <a:rPr lang="en-US" sz="2900" dirty="0"/>
              <a:t>Using face coverings, the Centers for Disease Control and Prevention (CDC) recommends face coverings in the workplace, especially for those employees that are not able to maintain proper social distancing.</a:t>
            </a:r>
          </a:p>
          <a:p>
            <a:r>
              <a:rPr lang="en-US" sz="2900" dirty="0"/>
              <a:t>Changing employee schedules and company layout, shift changes, additions or variations to assist in spreading out your employees</a:t>
            </a:r>
          </a:p>
          <a:p>
            <a:r>
              <a:rPr lang="en-US" sz="2900" dirty="0"/>
              <a:t>Staggering of employee breaks to limit employee interaction</a:t>
            </a:r>
          </a:p>
          <a:p>
            <a:r>
              <a:rPr lang="en-US" sz="2900" dirty="0"/>
              <a:t>Providing handwashing stations/hand sanitizer, face coverings or PPEs or encouraging employees to use masks</a:t>
            </a:r>
          </a:p>
          <a:p>
            <a:r>
              <a:rPr lang="en-US" sz="2900" dirty="0"/>
              <a:t>Increasing ventilation in the facility</a:t>
            </a:r>
          </a:p>
          <a:p>
            <a:r>
              <a:rPr lang="en-US" sz="2900" dirty="0"/>
              <a:t>Installing physical barriers, like plastic sneeze guards</a:t>
            </a:r>
          </a:p>
          <a:p>
            <a:r>
              <a:rPr lang="en-US" sz="2900" dirty="0"/>
              <a:t>Ensuring leave policies are flexible</a:t>
            </a:r>
          </a:p>
          <a:p>
            <a:r>
              <a:rPr lang="en-US" sz="2900" dirty="0"/>
              <a:t>Encouraging sick employees to stay home</a:t>
            </a:r>
          </a:p>
          <a:p>
            <a:r>
              <a:rPr lang="en-US" sz="2900" dirty="0"/>
              <a:t>Conducting COVID-19 education of employees on risk factors and protective behavior</a:t>
            </a:r>
          </a:p>
          <a:p>
            <a:r>
              <a:rPr lang="en-US" sz="2900" dirty="0"/>
              <a:t>Communicating all information in native languages of all employees</a:t>
            </a:r>
          </a:p>
          <a:p>
            <a:r>
              <a:rPr lang="en-US" sz="2900" dirty="0"/>
              <a:t>Continuous cleaning and sanitizing of common areas of the facility (restrooms, locker rooms, break or cafeteria space)</a:t>
            </a:r>
          </a:p>
          <a:p>
            <a:endParaRPr lang="en-US" dirty="0"/>
          </a:p>
        </p:txBody>
      </p:sp>
    </p:spTree>
    <p:extLst>
      <p:ext uri="{BB962C8B-B14F-4D97-AF65-F5344CB8AC3E}">
        <p14:creationId xmlns:p14="http://schemas.microsoft.com/office/powerpoint/2010/main" val="236941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1EAA-0382-4200-8477-A3DFD38EE483}"/>
              </a:ext>
            </a:extLst>
          </p:cNvPr>
          <p:cNvSpPr>
            <a:spLocks noGrp="1"/>
          </p:cNvSpPr>
          <p:nvPr>
            <p:ph type="title"/>
          </p:nvPr>
        </p:nvSpPr>
        <p:spPr/>
        <p:txBody>
          <a:bodyPr>
            <a:normAutofit/>
          </a:bodyPr>
          <a:lstStyle/>
          <a:p>
            <a:r>
              <a:rPr lang="en-US" sz="2400" dirty="0"/>
              <a:t>Testing:</a:t>
            </a:r>
            <a:br>
              <a:rPr lang="en-US" sz="2400" dirty="0"/>
            </a:br>
            <a:br>
              <a:rPr lang="en-US" sz="2400" dirty="0"/>
            </a:br>
            <a:r>
              <a:rPr lang="en-US" sz="2400" b="1" dirty="0"/>
              <a:t>Question:  </a:t>
            </a:r>
            <a:r>
              <a:rPr lang="en-US" sz="2400" dirty="0"/>
              <a:t>Who should be tested for COVID-19?</a:t>
            </a:r>
          </a:p>
        </p:txBody>
      </p:sp>
      <p:sp>
        <p:nvSpPr>
          <p:cNvPr id="3" name="Content Placeholder 2">
            <a:extLst>
              <a:ext uri="{FF2B5EF4-FFF2-40B4-BE49-F238E27FC236}">
                <a16:creationId xmlns:a16="http://schemas.microsoft.com/office/drawing/2014/main" id="{6D266A0A-B4E9-4349-B6C2-4DEDD2A2AA09}"/>
              </a:ext>
            </a:extLst>
          </p:cNvPr>
          <p:cNvSpPr>
            <a:spLocks noGrp="1"/>
          </p:cNvSpPr>
          <p:nvPr>
            <p:ph idx="1"/>
          </p:nvPr>
        </p:nvSpPr>
        <p:spPr>
          <a:xfrm>
            <a:off x="3611551" y="864108"/>
            <a:ext cx="7572917" cy="5120640"/>
          </a:xfrm>
        </p:spPr>
        <p:txBody>
          <a:bodyPr>
            <a:normAutofit/>
          </a:bodyPr>
          <a:lstStyle/>
          <a:p>
            <a:endParaRPr lang="en-US" dirty="0"/>
          </a:p>
          <a:p>
            <a:pPr marL="0" indent="0">
              <a:buNone/>
            </a:pPr>
            <a:r>
              <a:rPr lang="en-US" sz="2400" b="1" dirty="0"/>
              <a:t>Answer:</a:t>
            </a:r>
          </a:p>
          <a:p>
            <a:r>
              <a:rPr lang="en-US" sz="2400" dirty="0">
                <a:solidFill>
                  <a:schemeClr val="tx1"/>
                </a:solidFill>
              </a:rPr>
              <a:t>Any Iowan can be tested for current infection with COVID-19 through Test Iowa</a:t>
            </a:r>
            <a:r>
              <a:rPr lang="en-US" sz="2400" dirty="0">
                <a:solidFill>
                  <a:srgbClr val="FF0000"/>
                </a:solidFill>
              </a:rPr>
              <a:t> </a:t>
            </a:r>
            <a:r>
              <a:rPr lang="en-US" sz="2400" dirty="0">
                <a:solidFill>
                  <a:srgbClr val="FF0000"/>
                </a:solidFill>
                <a:hlinkClick r:id="rId2"/>
              </a:rPr>
              <a:t>www.testiowa.com</a:t>
            </a:r>
            <a:r>
              <a:rPr lang="en-US" sz="2400" dirty="0">
                <a:solidFill>
                  <a:srgbClr val="FF0000"/>
                </a:solidFill>
              </a:rPr>
              <a:t> </a:t>
            </a:r>
          </a:p>
          <a:p>
            <a:r>
              <a:rPr lang="en-US" sz="2400" dirty="0">
                <a:solidFill>
                  <a:schemeClr val="tx1"/>
                </a:solidFill>
              </a:rPr>
              <a:t>Serology testing can determine whether a person was likely previously infected with COVID-19 for additional information about testing visit: </a:t>
            </a:r>
            <a:r>
              <a:rPr lang="en-US" sz="2400" dirty="0"/>
              <a:t>https://idph.iowa.gov/Portals/1/userfiles/61/covid19/COVID%2019%20Testing%20Framework%2005_27_20.pdf</a:t>
            </a:r>
            <a:endParaRPr lang="en-US" sz="2400" dirty="0">
              <a:solidFill>
                <a:srgbClr val="FF0000"/>
              </a:solidFill>
            </a:endParaRPr>
          </a:p>
          <a:p>
            <a:endParaRPr lang="en-US" dirty="0"/>
          </a:p>
        </p:txBody>
      </p:sp>
    </p:spTree>
    <p:extLst>
      <p:ext uri="{BB962C8B-B14F-4D97-AF65-F5344CB8AC3E}">
        <p14:creationId xmlns:p14="http://schemas.microsoft.com/office/powerpoint/2010/main" val="43274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360-4EED-4EC9-B717-CC7D5B43398E}"/>
              </a:ext>
            </a:extLst>
          </p:cNvPr>
          <p:cNvSpPr>
            <a:spLocks noGrp="1"/>
          </p:cNvSpPr>
          <p:nvPr>
            <p:ph type="title"/>
          </p:nvPr>
        </p:nvSpPr>
        <p:spPr/>
        <p:txBody>
          <a:bodyPr>
            <a:noAutofit/>
          </a:bodyPr>
          <a:lstStyle/>
          <a:p>
            <a:r>
              <a:rPr lang="en-US" sz="2400" dirty="0"/>
              <a:t>Testing:</a:t>
            </a:r>
            <a:br>
              <a:rPr lang="en-US" sz="2400" dirty="0"/>
            </a:br>
            <a:br>
              <a:rPr lang="en-US" sz="2400" dirty="0"/>
            </a:br>
            <a:r>
              <a:rPr lang="en-US" sz="2400" b="1" dirty="0"/>
              <a:t>Question:  </a:t>
            </a:r>
            <a:r>
              <a:rPr lang="en-US" sz="2400" dirty="0"/>
              <a:t>Our business has multiple employees that recently have tested positive for COVID-19.  What testing options are available for our employees to prevent further spread of the virus?</a:t>
            </a:r>
            <a:br>
              <a:rPr lang="en-US" sz="2400" dirty="0"/>
            </a:br>
            <a:endParaRPr lang="en-US" sz="2400" dirty="0"/>
          </a:p>
        </p:txBody>
      </p:sp>
      <p:sp>
        <p:nvSpPr>
          <p:cNvPr id="3" name="Content Placeholder 2">
            <a:extLst>
              <a:ext uri="{FF2B5EF4-FFF2-40B4-BE49-F238E27FC236}">
                <a16:creationId xmlns:a16="http://schemas.microsoft.com/office/drawing/2014/main" id="{2B75E246-4F63-4835-9307-61E236D9606D}"/>
              </a:ext>
            </a:extLst>
          </p:cNvPr>
          <p:cNvSpPr>
            <a:spLocks noGrp="1"/>
          </p:cNvSpPr>
          <p:nvPr>
            <p:ph idx="1"/>
          </p:nvPr>
        </p:nvSpPr>
        <p:spPr/>
        <p:txBody>
          <a:bodyPr>
            <a:normAutofit lnSpcReduction="10000"/>
          </a:bodyPr>
          <a:lstStyle/>
          <a:p>
            <a:pPr marL="0" indent="0">
              <a:lnSpc>
                <a:spcPct val="110000"/>
              </a:lnSpc>
              <a:spcBef>
                <a:spcPts val="0"/>
              </a:spcBef>
              <a:buNone/>
            </a:pPr>
            <a:r>
              <a:rPr lang="en-US" b="1" dirty="0"/>
              <a:t>Answer:</a:t>
            </a:r>
            <a:endParaRPr lang="en-US" dirty="0"/>
          </a:p>
          <a:p>
            <a:r>
              <a:rPr lang="en-US" dirty="0"/>
              <a:t>Iowa businesses wanting to perform PCR or serology testing, in accordance with the State Hygienic Laboratory (SHL) testing criteria, should arrange testing for their staff through their occupational health provider and send specimens to SHL for testing.  Or direct staff to pursue testing through Test Iowa.  </a:t>
            </a:r>
          </a:p>
          <a:p>
            <a:r>
              <a:rPr lang="en-US" dirty="0"/>
              <a:t>Iowa businesses wanting to perform PCR or serology testing outside of the SHL testing criteria should arrange testing for their staff in coordination with their occupational health provider using a clinical or commercial laboratory. The cost of this testing is the responsibility of the business or the employee. Occupational health providers may identify a local clinical laboratory performing COVID-19 testing. Different test assays may have different collection methods and/or performance characteristics. A list of commercial laboratories performing COVID-19 testing is available here: </a:t>
            </a:r>
            <a:r>
              <a:rPr lang="en-US" dirty="0">
                <a:hlinkClick r:id="rId2"/>
              </a:rPr>
              <a:t>https://www.fda.gov/medical-devices/emergency-situations-medical-devices/emergency-use-authorizations#coronavirus2019</a:t>
            </a:r>
            <a:r>
              <a:rPr lang="en-US" dirty="0"/>
              <a:t> (scroll down to “Test Kit Manufacturers and Commercial Laboratories Table”). </a:t>
            </a:r>
          </a:p>
        </p:txBody>
      </p:sp>
    </p:spTree>
    <p:extLst>
      <p:ext uri="{BB962C8B-B14F-4D97-AF65-F5344CB8AC3E}">
        <p14:creationId xmlns:p14="http://schemas.microsoft.com/office/powerpoint/2010/main" val="325522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3FA4-1AC7-4D50-A895-84FC6CD028FF}"/>
              </a:ext>
            </a:extLst>
          </p:cNvPr>
          <p:cNvSpPr>
            <a:spLocks noGrp="1"/>
          </p:cNvSpPr>
          <p:nvPr>
            <p:ph type="title"/>
          </p:nvPr>
        </p:nvSpPr>
        <p:spPr/>
        <p:txBody>
          <a:bodyPr>
            <a:normAutofit/>
          </a:bodyPr>
          <a:lstStyle/>
          <a:p>
            <a:r>
              <a:rPr lang="en-US" sz="2400" dirty="0"/>
              <a:t>Testing:</a:t>
            </a:r>
            <a:br>
              <a:rPr lang="en-US" sz="2400" dirty="0"/>
            </a:br>
            <a:br>
              <a:rPr lang="en-US" sz="2400" dirty="0"/>
            </a:br>
            <a:r>
              <a:rPr lang="en-US" sz="2400" b="1" dirty="0"/>
              <a:t>Question:  </a:t>
            </a:r>
            <a:r>
              <a:rPr lang="en-US" sz="2400" dirty="0"/>
              <a:t>How do I interpret my COVID-19 test results?</a:t>
            </a:r>
          </a:p>
        </p:txBody>
      </p:sp>
      <p:pic>
        <p:nvPicPr>
          <p:cNvPr id="4" name="Content Placeholder 3">
            <a:extLst>
              <a:ext uri="{FF2B5EF4-FFF2-40B4-BE49-F238E27FC236}">
                <a16:creationId xmlns:a16="http://schemas.microsoft.com/office/drawing/2014/main" id="{B4CF70D4-0018-46B8-B246-94B750182C26}"/>
              </a:ext>
            </a:extLst>
          </p:cNvPr>
          <p:cNvPicPr>
            <a:picLocks noGrp="1" noChangeAspect="1"/>
          </p:cNvPicPr>
          <p:nvPr>
            <p:ph idx="1"/>
          </p:nvPr>
        </p:nvPicPr>
        <p:blipFill>
          <a:blip r:embed="rId2"/>
          <a:stretch>
            <a:fillRect/>
          </a:stretch>
        </p:blipFill>
        <p:spPr>
          <a:xfrm>
            <a:off x="3737469" y="580651"/>
            <a:ext cx="7482467" cy="5687553"/>
          </a:xfrm>
          <a:prstGeom prst="rect">
            <a:avLst/>
          </a:prstGeom>
        </p:spPr>
      </p:pic>
    </p:spTree>
    <p:extLst>
      <p:ext uri="{BB962C8B-B14F-4D97-AF65-F5344CB8AC3E}">
        <p14:creationId xmlns:p14="http://schemas.microsoft.com/office/powerpoint/2010/main" val="82650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BBDE-0069-490F-92F3-6C852ED27DFF}"/>
              </a:ext>
            </a:extLst>
          </p:cNvPr>
          <p:cNvSpPr>
            <a:spLocks noGrp="1"/>
          </p:cNvSpPr>
          <p:nvPr>
            <p:ph type="title"/>
          </p:nvPr>
        </p:nvSpPr>
        <p:spPr/>
        <p:txBody>
          <a:bodyPr>
            <a:normAutofit/>
          </a:bodyPr>
          <a:lstStyle/>
          <a:p>
            <a:r>
              <a:rPr lang="en-US" sz="2400" dirty="0"/>
              <a:t>Business Operations:</a:t>
            </a:r>
            <a:br>
              <a:rPr lang="en-US" sz="2400" b="1" dirty="0"/>
            </a:br>
            <a:br>
              <a:rPr lang="en-US" sz="2400" b="1" dirty="0"/>
            </a:br>
            <a:r>
              <a:rPr lang="en-US" sz="2400" b="1" dirty="0"/>
              <a:t>Question:</a:t>
            </a:r>
            <a:r>
              <a:rPr lang="en-US" sz="2400" dirty="0"/>
              <a:t>  </a:t>
            </a:r>
            <a:br>
              <a:rPr lang="en-US" sz="2400" dirty="0"/>
            </a:br>
            <a:r>
              <a:rPr lang="en-US" sz="2400" dirty="0"/>
              <a:t>Do you have recommendations for cleaning a facility after a COVID-19 positive case has been identified in a facility/business?</a:t>
            </a:r>
            <a:br>
              <a:rPr lang="en-US" sz="2400" dirty="0"/>
            </a:br>
            <a:endParaRPr lang="en-US" sz="2400" dirty="0"/>
          </a:p>
        </p:txBody>
      </p:sp>
      <p:sp>
        <p:nvSpPr>
          <p:cNvPr id="5" name="Content Placeholder 4">
            <a:extLst>
              <a:ext uri="{FF2B5EF4-FFF2-40B4-BE49-F238E27FC236}">
                <a16:creationId xmlns:a16="http://schemas.microsoft.com/office/drawing/2014/main" id="{319FDBB2-534A-444A-BBF8-D4CFB2E07A78}"/>
              </a:ext>
            </a:extLst>
          </p:cNvPr>
          <p:cNvSpPr>
            <a:spLocks noGrp="1"/>
          </p:cNvSpPr>
          <p:nvPr>
            <p:ph idx="1"/>
          </p:nvPr>
        </p:nvSpPr>
        <p:spPr/>
        <p:txBody>
          <a:bodyPr>
            <a:normAutofit fontScale="85000" lnSpcReduction="20000"/>
          </a:bodyPr>
          <a:lstStyle/>
          <a:p>
            <a:pPr marL="0" indent="0">
              <a:buNone/>
            </a:pPr>
            <a:r>
              <a:rPr lang="en-US" b="1" dirty="0"/>
              <a:t>Answer:</a:t>
            </a:r>
          </a:p>
          <a:p>
            <a:r>
              <a:rPr lang="en-US" dirty="0"/>
              <a:t>Clean</a:t>
            </a:r>
          </a:p>
          <a:p>
            <a:pPr lvl="1"/>
            <a:r>
              <a:rPr lang="en-US" dirty="0"/>
              <a:t>Wear disposable gloves to clean and disinfect.</a:t>
            </a:r>
          </a:p>
          <a:p>
            <a:pPr lvl="1"/>
            <a:r>
              <a:rPr lang="en-US" dirty="0"/>
              <a:t>Clean surfaces using soap and water, then use disinfectant.</a:t>
            </a:r>
          </a:p>
          <a:p>
            <a:pPr lvl="1"/>
            <a:r>
              <a:rPr lang="en-US" dirty="0"/>
              <a:t>Cleaning with soap and water reduces number of germs, dirt and impurities on the surface. </a:t>
            </a:r>
          </a:p>
          <a:p>
            <a:pPr lvl="1"/>
            <a:r>
              <a:rPr lang="en-US" dirty="0"/>
              <a:t>Disinfecting kills germs on surfaces.</a:t>
            </a:r>
          </a:p>
          <a:p>
            <a:pPr lvl="1"/>
            <a:r>
              <a:rPr lang="en-US" dirty="0"/>
              <a:t>Practice routine cleaning of frequently touched surfaces.</a:t>
            </a:r>
          </a:p>
          <a:p>
            <a:pPr lvl="1"/>
            <a:r>
              <a:rPr lang="en-US" dirty="0"/>
              <a:t>More frequent cleaning and disinfection may be required based on level of use.</a:t>
            </a:r>
          </a:p>
          <a:p>
            <a:pPr lvl="1"/>
            <a:r>
              <a:rPr lang="en-US" dirty="0"/>
              <a:t>Surfaces and objects in public places, such as shopping carts and point of sale keypads should be cleaned and disinfected before each use. </a:t>
            </a:r>
          </a:p>
          <a:p>
            <a:pPr lvl="1"/>
            <a:r>
              <a:rPr lang="en-US" dirty="0"/>
              <a:t>High touch surfaces include:</a:t>
            </a:r>
          </a:p>
          <a:p>
            <a:pPr lvl="1"/>
            <a:r>
              <a:rPr lang="en-US" dirty="0"/>
              <a:t>Tables, doorknobs, light switches, countertops, handles, desks, phones, keyboards, toilets, faucets, sinks, etc.</a:t>
            </a:r>
          </a:p>
          <a:p>
            <a:r>
              <a:rPr lang="en-US" dirty="0"/>
              <a:t>Disinfect</a:t>
            </a:r>
          </a:p>
          <a:p>
            <a:pPr lvl="1"/>
            <a:r>
              <a:rPr lang="en-US" dirty="0"/>
              <a:t>Recommend use of EPA-registered household disinfectant external icon.</a:t>
            </a:r>
            <a:br>
              <a:rPr lang="en-US" dirty="0"/>
            </a:br>
            <a:r>
              <a:rPr lang="en-US" dirty="0"/>
              <a:t>Follow the instructions on the label to ensure safe and effective use of the product.</a:t>
            </a:r>
            <a:br>
              <a:rPr lang="en-US" dirty="0"/>
            </a:br>
            <a:r>
              <a:rPr lang="en-US" dirty="0"/>
              <a:t>Many products recommend:</a:t>
            </a:r>
          </a:p>
          <a:p>
            <a:pPr lvl="1"/>
            <a:r>
              <a:rPr lang="en-US" dirty="0"/>
              <a:t>Keeping surface wet for a period of time (see product label).</a:t>
            </a:r>
          </a:p>
          <a:p>
            <a:pPr lvl="1"/>
            <a:r>
              <a:rPr lang="en-US" dirty="0"/>
              <a:t>Precautions such as wearing gloves and making sure you have good ventilation during use of the product.</a:t>
            </a:r>
          </a:p>
          <a:p>
            <a:pPr marL="0" indent="0">
              <a:buNone/>
            </a:pPr>
            <a:r>
              <a:rPr lang="en-US" sz="1800" dirty="0">
                <a:solidFill>
                  <a:srgbClr val="000F2E"/>
                </a:solidFill>
              </a:rPr>
              <a:t>https://www.cdc.gov/coronavirus/2019-ncov/community/disinfecting-building-facility.html</a:t>
            </a:r>
          </a:p>
          <a:p>
            <a:endParaRPr lang="en-US" dirty="0"/>
          </a:p>
        </p:txBody>
      </p:sp>
    </p:spTree>
    <p:extLst>
      <p:ext uri="{BB962C8B-B14F-4D97-AF65-F5344CB8AC3E}">
        <p14:creationId xmlns:p14="http://schemas.microsoft.com/office/powerpoint/2010/main" val="144562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EB71-2E44-4F57-A560-BC6947440EA7}"/>
              </a:ext>
            </a:extLst>
          </p:cNvPr>
          <p:cNvSpPr>
            <a:spLocks noGrp="1"/>
          </p:cNvSpPr>
          <p:nvPr>
            <p:ph type="title"/>
          </p:nvPr>
        </p:nvSpPr>
        <p:spPr/>
        <p:txBody>
          <a:bodyPr>
            <a:normAutofit/>
          </a:bodyPr>
          <a:lstStyle/>
          <a:p>
            <a:r>
              <a:rPr lang="en-US" sz="2400" dirty="0"/>
              <a:t>Business Operations:</a:t>
            </a:r>
            <a:br>
              <a:rPr lang="en-US" sz="2400" dirty="0"/>
            </a:br>
            <a:br>
              <a:rPr lang="en-US" sz="2400" dirty="0"/>
            </a:br>
            <a:r>
              <a:rPr lang="en-US" sz="2400" b="1" dirty="0"/>
              <a:t>Question</a:t>
            </a:r>
            <a:r>
              <a:rPr lang="en-US" sz="2400" dirty="0"/>
              <a:t>: Are businesses required to report positive COVID-19 cases to the government?</a:t>
            </a:r>
          </a:p>
        </p:txBody>
      </p:sp>
      <p:sp>
        <p:nvSpPr>
          <p:cNvPr id="3" name="Content Placeholder 2">
            <a:extLst>
              <a:ext uri="{FF2B5EF4-FFF2-40B4-BE49-F238E27FC236}">
                <a16:creationId xmlns:a16="http://schemas.microsoft.com/office/drawing/2014/main" id="{DED58A6F-C094-4500-A588-93A68C3B1013}"/>
              </a:ext>
            </a:extLst>
          </p:cNvPr>
          <p:cNvSpPr>
            <a:spLocks noGrp="1"/>
          </p:cNvSpPr>
          <p:nvPr>
            <p:ph idx="1"/>
          </p:nvPr>
        </p:nvSpPr>
        <p:spPr>
          <a:xfrm>
            <a:off x="3600956" y="1460409"/>
            <a:ext cx="7583512" cy="4827103"/>
          </a:xfrm>
        </p:spPr>
        <p:txBody>
          <a:bodyPr>
            <a:normAutofit fontScale="92500"/>
          </a:bodyPr>
          <a:lstStyle/>
          <a:p>
            <a:pPr marL="0" indent="0">
              <a:buNone/>
            </a:pPr>
            <a:r>
              <a:rPr lang="en-US" sz="2400" b="1" dirty="0"/>
              <a:t>Answer:</a:t>
            </a:r>
          </a:p>
          <a:p>
            <a:pPr marL="0" indent="0">
              <a:buNone/>
            </a:pPr>
            <a:r>
              <a:rPr lang="en-US" sz="2400" dirty="0"/>
              <a:t>No, businesses are not required to report cases to the government.  Laboratory results are communicated to the patient and the provider who ordered them. They are required by law to be reported by the lab to public health. Public health performs case investigation follow-up and reinforces isolation and quarantine recommendations and has the legal authority to share information on positive cases with businesses when it is necessary for an investigation.</a:t>
            </a:r>
          </a:p>
          <a:p>
            <a:pPr marL="0" indent="0">
              <a:buNone/>
            </a:pPr>
            <a:r>
              <a:rPr lang="en-US" sz="2400" dirty="0"/>
              <a:t>Individuals who do not comply with public health isolation and quarantine recommendations may be subject to locally issued legally enforceable orders. </a:t>
            </a:r>
          </a:p>
          <a:p>
            <a:pPr marL="0" indent="0">
              <a:buNone/>
            </a:pPr>
            <a:r>
              <a:rPr lang="en-US" sz="2400" dirty="0"/>
              <a:t>If a business has concern about a specific situation, they are encouraged to contact their local public health department.</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3677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BBDE-0069-490F-92F3-6C852ED27DFF}"/>
              </a:ext>
            </a:extLst>
          </p:cNvPr>
          <p:cNvSpPr>
            <a:spLocks noGrp="1"/>
          </p:cNvSpPr>
          <p:nvPr>
            <p:ph type="title"/>
          </p:nvPr>
        </p:nvSpPr>
        <p:spPr/>
        <p:txBody>
          <a:bodyPr>
            <a:noAutofit/>
          </a:bodyPr>
          <a:lstStyle/>
          <a:p>
            <a:r>
              <a:rPr lang="en-US" sz="2400" dirty="0"/>
              <a:t>Business Operations:</a:t>
            </a:r>
            <a:br>
              <a:rPr lang="en-US" sz="2400" b="1" dirty="0"/>
            </a:br>
            <a:br>
              <a:rPr lang="en-US" sz="2400" b="1" dirty="0"/>
            </a:br>
            <a:r>
              <a:rPr lang="en-US" sz="2400" b="1" dirty="0"/>
              <a:t>Question:</a:t>
            </a:r>
            <a:r>
              <a:rPr lang="en-US" sz="2400" dirty="0"/>
              <a:t>  We have an employee whose spouse works in a senior care facility that has reported a positive COVID-19 case.  What is the appropriate course of action for our company? </a:t>
            </a:r>
            <a:br>
              <a:rPr lang="en-US" sz="2400" dirty="0"/>
            </a:br>
            <a:endParaRPr lang="en-US" sz="2400" dirty="0"/>
          </a:p>
        </p:txBody>
      </p:sp>
      <p:sp>
        <p:nvSpPr>
          <p:cNvPr id="5" name="Content Placeholder 4">
            <a:extLst>
              <a:ext uri="{FF2B5EF4-FFF2-40B4-BE49-F238E27FC236}">
                <a16:creationId xmlns:a16="http://schemas.microsoft.com/office/drawing/2014/main" id="{68EA670B-1A20-4D07-B578-F41539B7CC93}"/>
              </a:ext>
            </a:extLst>
          </p:cNvPr>
          <p:cNvSpPr>
            <a:spLocks noGrp="1"/>
          </p:cNvSpPr>
          <p:nvPr>
            <p:ph idx="1"/>
          </p:nvPr>
        </p:nvSpPr>
        <p:spPr/>
        <p:txBody>
          <a:bodyPr/>
          <a:lstStyle/>
          <a:p>
            <a:pPr marL="0" indent="0">
              <a:buNone/>
            </a:pPr>
            <a:r>
              <a:rPr lang="en-US" sz="2400" b="1" dirty="0"/>
              <a:t>Answer:  </a:t>
            </a:r>
          </a:p>
          <a:p>
            <a:r>
              <a:rPr lang="en-US" sz="2400" dirty="0"/>
              <a:t>If the spouse is ill with COVID-19 symptoms and your employee has been in close contact (defined as being with 6 feet for more than 15 minutes) from 48 hours before the spouse got sick until 10 days from when her illness began) your employee should self-isolate for 14 days after his last day of contact.  If the spouse is well and has tested negative there is not a need for him to self-isolate at this point.</a:t>
            </a:r>
          </a:p>
          <a:p>
            <a:pPr marL="0" indent="0">
              <a:buNone/>
            </a:pPr>
            <a:endParaRPr lang="en-US" dirty="0"/>
          </a:p>
        </p:txBody>
      </p:sp>
    </p:spTree>
    <p:extLst>
      <p:ext uri="{BB962C8B-B14F-4D97-AF65-F5344CB8AC3E}">
        <p14:creationId xmlns:p14="http://schemas.microsoft.com/office/powerpoint/2010/main" val="332581657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6.xml><?xml version="1.0" encoding="utf-8"?>
<a:theme xmlns:a="http://schemas.openxmlformats.org/drawingml/2006/main" name="6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7.xml><?xml version="1.0" encoding="utf-8"?>
<a:theme xmlns:a="http://schemas.openxmlformats.org/drawingml/2006/main" name="5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8.xml><?xml version="1.0" encoding="utf-8"?>
<a:theme xmlns:a="http://schemas.openxmlformats.org/drawingml/2006/main" name="4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9.xml><?xml version="1.0" encoding="utf-8"?>
<a:theme xmlns:a="http://schemas.openxmlformats.org/drawingml/2006/main" name="7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C0DBB2C3759D4AB2C94785764EE0A9" ma:contentTypeVersion="18" ma:contentTypeDescription="Create a new document." ma:contentTypeScope="" ma:versionID="2320396e0bbbdbc93ec34e28f3f8e238">
  <xsd:schema xmlns:xsd="http://www.w3.org/2001/XMLSchema" xmlns:xs="http://www.w3.org/2001/XMLSchema" xmlns:p="http://schemas.microsoft.com/office/2006/metadata/properties" xmlns:ns3="68cf2f9e-4092-42c6-be2b-27cd386bb21f" xmlns:ns4="c346cb6c-40c1-4209-90f2-b04c6f1ead85" targetNamespace="http://schemas.microsoft.com/office/2006/metadata/properties" ma:root="true" ma:fieldsID="22a1048dfc568115549a429b8175c606" ns3:_="" ns4:_="">
    <xsd:import namespace="68cf2f9e-4092-42c6-be2b-27cd386bb21f"/>
    <xsd:import namespace="c346cb6c-40c1-4209-90f2-b04c6f1ead85"/>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f2f9e-4092-42c6-be2b-27cd386bb21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46cb6c-40c1-4209-90f2-b04c6f1ead8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68cf2f9e-4092-42c6-be2b-27cd386bb21f" xsi:nil="true"/>
    <MigrationWizIdDocumentLibraryPermissions xmlns="68cf2f9e-4092-42c6-be2b-27cd386bb21f" xsi:nil="true"/>
    <MigrationWizIdSecurityGroups xmlns="68cf2f9e-4092-42c6-be2b-27cd386bb21f" xsi:nil="true"/>
    <MigrationWizId xmlns="68cf2f9e-4092-42c6-be2b-27cd386bb21f" xsi:nil="true"/>
    <MigrationWizIdPermissionLevels xmlns="68cf2f9e-4092-42c6-be2b-27cd386bb21f" xsi:nil="true"/>
  </documentManagement>
</p:properties>
</file>

<file path=customXml/itemProps1.xml><?xml version="1.0" encoding="utf-8"?>
<ds:datastoreItem xmlns:ds="http://schemas.openxmlformats.org/officeDocument/2006/customXml" ds:itemID="{B25F66B8-D604-4C7F-B14E-CE9F34D2E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f2f9e-4092-42c6-be2b-27cd386bb21f"/>
    <ds:schemaRef ds:uri="c346cb6c-40c1-4209-90f2-b04c6f1ead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030D31-C77B-4666-9590-D97C8297BBC5}">
  <ds:schemaRefs>
    <ds:schemaRef ds:uri="http://schemas.microsoft.com/sharepoint/v3/contenttype/forms"/>
  </ds:schemaRefs>
</ds:datastoreItem>
</file>

<file path=customXml/itemProps3.xml><?xml version="1.0" encoding="utf-8"?>
<ds:datastoreItem xmlns:ds="http://schemas.openxmlformats.org/officeDocument/2006/customXml" ds:itemID="{73CCF73A-EF74-4B0F-931E-02C0772C92C3}">
  <ds:schemaRefs>
    <ds:schemaRef ds:uri="http://schemas.microsoft.com/office/infopath/2007/PartnerControls"/>
    <ds:schemaRef ds:uri="http://purl.org/dc/dcmitype/"/>
    <ds:schemaRef ds:uri="c346cb6c-40c1-4209-90f2-b04c6f1ead85"/>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68cf2f9e-4092-42c6-be2b-27cd386bb21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1205</TotalTime>
  <Words>2965</Words>
  <Application>Microsoft Office PowerPoint</Application>
  <PresentationFormat>Widescreen</PresentationFormat>
  <Paragraphs>138</Paragraphs>
  <Slides>26</Slides>
  <Notes>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26</vt:i4>
      </vt:variant>
    </vt:vector>
  </HeadingPairs>
  <TitlesOfParts>
    <vt:vector size="41" baseType="lpstr">
      <vt:lpstr>Arial</vt:lpstr>
      <vt:lpstr>Calibri</vt:lpstr>
      <vt:lpstr>Calibri Light</vt:lpstr>
      <vt:lpstr>Corbel</vt:lpstr>
      <vt:lpstr>Gotham Bold</vt:lpstr>
      <vt:lpstr>Wingdings 2</vt:lpstr>
      <vt:lpstr>Frame</vt:lpstr>
      <vt:lpstr>Custom Design</vt:lpstr>
      <vt:lpstr>3_Frame</vt:lpstr>
      <vt:lpstr>1_Frame</vt:lpstr>
      <vt:lpstr>2_Frame</vt:lpstr>
      <vt:lpstr>6_Frame</vt:lpstr>
      <vt:lpstr>5_Frame</vt:lpstr>
      <vt:lpstr>4_Frame</vt:lpstr>
      <vt:lpstr>7_Frame</vt:lpstr>
      <vt:lpstr>MITIGATING COVID-19 FOR  IOWA BUSINESSES AND ORGANIZATIONS</vt:lpstr>
      <vt:lpstr>Preparedness:  COVID-19 Business Assistance </vt:lpstr>
      <vt:lpstr>Preparedness:  Question:  What can we do to mitigate potential COVID-19 exposure in our facility? </vt:lpstr>
      <vt:lpstr>Testing:  Question:  Who should be tested for COVID-19?</vt:lpstr>
      <vt:lpstr>Testing:  Question:  Our business has multiple employees that recently have tested positive for COVID-19.  What testing options are available for our employees to prevent further spread of the virus? </vt:lpstr>
      <vt:lpstr>Testing:  Question:  How do I interpret my COVID-19 test results?</vt:lpstr>
      <vt:lpstr>Business Operations:  Question:   Do you have recommendations for cleaning a facility after a COVID-19 positive case has been identified in a facility/business? </vt:lpstr>
      <vt:lpstr>Business Operations:  Question: Are businesses required to report positive COVID-19 cases to the government?</vt:lpstr>
      <vt:lpstr>Business Operations:  Question:  We have an employee whose spouse works in a senior care facility that has reported a positive COVID-19 case.  What is the appropriate course of action for our company?  </vt:lpstr>
      <vt:lpstr>Business Operations:  Question: We have an employee that was in close contact with a COVID-19 Positive case and they themselves have tested negative.  Can they return to work or do they need to self-quarantine for the entire 14 days from date of last exposure?</vt:lpstr>
      <vt:lpstr>Business Operations:  Question:  Are businesses required to inform fellow employees of positive COVID cases within their business? </vt:lpstr>
      <vt:lpstr>Business Operations:  Question:  Will it violate HIPAA to clean the workstation of an employee who tested positive.  </vt:lpstr>
      <vt:lpstr>Business Operations:  Question:  When is  the start date of the  10 days for isolation for a positive COVID-19 test? Is it the start date when the test was first completed, or when the positive result was emailed?</vt:lpstr>
      <vt:lpstr>Business Operations:  I have an employee who has tested positive for COVID-19.  When can this employee return to work?</vt:lpstr>
      <vt:lpstr>Business Operations:  Question: Are there any recommendations for business/company travel? </vt:lpstr>
      <vt:lpstr>Regulatory:  Question:  Do I have to record or report positive COVID-19 cases involving my employees?</vt:lpstr>
      <vt:lpstr>Regulatory:  Question:  Do I have to reopen if my work environment will not meet CDC guidelines with the six feet of social distancing? </vt:lpstr>
      <vt:lpstr>Regulatory:  Question:  What will the employer need to do when providing N95 masks to employees?  Is OSHA waiving the regulations? </vt:lpstr>
      <vt:lpstr>Regulatory:  Question:  What constitutes a workplace shutdown?</vt:lpstr>
      <vt:lpstr>Regulatory:  Question:  Are businesses required to supply masks, Clorox Wipes, etc. to keep their employees safe and what rights do the employees have if the business is not providing measures. </vt:lpstr>
      <vt:lpstr>Mass Gatherings:  Question:  What are the guidelines for youth sporting events? </vt:lpstr>
      <vt:lpstr>Mass Gatherings:  Question:  Can we hold our annual festival – including indoor and outdoor activities?   </vt:lpstr>
      <vt:lpstr>Miscellaneous Questions:  Question:  In my community there is a restaurant that is not following the proper COVID-19 protocols for social distancing as designated by the state of Iowa.  Who do I call to report potential violations? </vt:lpstr>
      <vt:lpstr>Additional Resources: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Greiner</dc:creator>
  <cp:lastModifiedBy>Michael Gould</cp:lastModifiedBy>
  <cp:revision>39</cp:revision>
  <dcterms:created xsi:type="dcterms:W3CDTF">2020-05-12T17:03:34Z</dcterms:created>
  <dcterms:modified xsi:type="dcterms:W3CDTF">2020-08-18T13:16:07Z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0x010100B3C0DBB2C3759D4AB2C94785764EE0A9</vt:lpwstr>
  </property>
</Properties>
</file>